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8.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7.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6.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2.xml" ContentType="application/vnd.openxmlformats-officedocument.presentationml.slide+xml"/>
  <Override PartName="/ppt/slides/slide30.xml" ContentType="application/vnd.openxmlformats-officedocument.presentationml.slide+xml"/>
  <Override PartName="/ppt/slides/slide28.xml" ContentType="application/vnd.openxmlformats-officedocument.presentationml.slide+xml"/>
  <Override PartName="/ppt/slides/slide31.xml" ContentType="application/vnd.openxmlformats-officedocument.presentationml.slide+xml"/>
  <Override PartName="/ppt/slides/slide29.xml" ContentType="application/vnd.openxmlformats-officedocument.presentationml.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3.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25.xml" ContentType="application/vnd.openxmlformats-officedocument.presentationml.notesSlide+xml"/>
  <Override PartName="/ppt/notesSlides/notesSlide31.xml" ContentType="application/vnd.openxmlformats-officedocument.presentationml.notesSlide+xml"/>
  <Override PartName="/ppt/notesSlides/notesSlide26.xml" ContentType="application/vnd.openxmlformats-officedocument.presentationml.notesSlide+xml"/>
  <Override PartName="/ppt/notesSlides/notesSlide30.xml" ContentType="application/vnd.openxmlformats-officedocument.presentationml.notesSlide+xml"/>
  <Override PartName="/ppt/notesSlides/notesSlide27.xml" ContentType="application/vnd.openxmlformats-officedocument.presentationml.notesSlide+xml"/>
  <Override PartName="/ppt/notesSlides/notesSlide29.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Masters/slideMaster1.xml" ContentType="application/vnd.openxmlformats-officedocument.presentationml.slideMaster+xml"/>
  <Override PartName="/ppt/notesSlides/notesSlide17.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320" r:id="rId2"/>
    <p:sldId id="348" r:id="rId3"/>
    <p:sldId id="351" r:id="rId4"/>
    <p:sldId id="397" r:id="rId5"/>
    <p:sldId id="321" r:id="rId6"/>
    <p:sldId id="378" r:id="rId7"/>
    <p:sldId id="379" r:id="rId8"/>
    <p:sldId id="352" r:id="rId9"/>
    <p:sldId id="395" r:id="rId10"/>
    <p:sldId id="386" r:id="rId11"/>
    <p:sldId id="387" r:id="rId12"/>
    <p:sldId id="357" r:id="rId13"/>
    <p:sldId id="394" r:id="rId14"/>
    <p:sldId id="391" r:id="rId15"/>
    <p:sldId id="343" r:id="rId16"/>
    <p:sldId id="361" r:id="rId17"/>
    <p:sldId id="362" r:id="rId18"/>
    <p:sldId id="363" r:id="rId19"/>
    <p:sldId id="364" r:id="rId20"/>
    <p:sldId id="366" r:id="rId21"/>
    <p:sldId id="392" r:id="rId22"/>
    <p:sldId id="376" r:id="rId23"/>
    <p:sldId id="368" r:id="rId24"/>
    <p:sldId id="369" r:id="rId25"/>
    <p:sldId id="381" r:id="rId26"/>
    <p:sldId id="384" r:id="rId27"/>
    <p:sldId id="382" r:id="rId28"/>
    <p:sldId id="336" r:id="rId29"/>
    <p:sldId id="372" r:id="rId30"/>
    <p:sldId id="396" r:id="rId31"/>
    <p:sldId id="380" r:id="rId32"/>
  </p:sldIdLst>
  <p:sldSz cx="9144000" cy="6858000" type="screen4x3"/>
  <p:notesSz cx="6669088" cy="9753600"/>
  <p:defaultTextStyle>
    <a:defPPr>
      <a:defRPr lang="en-GB"/>
    </a:defPPr>
    <a:lvl1pPr algn="l" rtl="0" fontAlgn="base">
      <a:spcBef>
        <a:spcPct val="0"/>
      </a:spcBef>
      <a:spcAft>
        <a:spcPct val="0"/>
      </a:spcAft>
      <a:defRPr sz="7600" b="1" kern="1200">
        <a:solidFill>
          <a:srgbClr val="FFD624"/>
        </a:solidFill>
        <a:latin typeface="Verdana" pitchFamily="34" charset="0"/>
        <a:ea typeface="+mn-ea"/>
        <a:cs typeface="+mn-cs"/>
      </a:defRPr>
    </a:lvl1pPr>
    <a:lvl2pPr marL="457200" algn="l" rtl="0" fontAlgn="base">
      <a:spcBef>
        <a:spcPct val="0"/>
      </a:spcBef>
      <a:spcAft>
        <a:spcPct val="0"/>
      </a:spcAft>
      <a:defRPr sz="7600" b="1" kern="1200">
        <a:solidFill>
          <a:srgbClr val="FFD624"/>
        </a:solidFill>
        <a:latin typeface="Verdana" pitchFamily="34" charset="0"/>
        <a:ea typeface="+mn-ea"/>
        <a:cs typeface="+mn-cs"/>
      </a:defRPr>
    </a:lvl2pPr>
    <a:lvl3pPr marL="914400" algn="l" rtl="0" fontAlgn="base">
      <a:spcBef>
        <a:spcPct val="0"/>
      </a:spcBef>
      <a:spcAft>
        <a:spcPct val="0"/>
      </a:spcAft>
      <a:defRPr sz="7600" b="1" kern="1200">
        <a:solidFill>
          <a:srgbClr val="FFD624"/>
        </a:solidFill>
        <a:latin typeface="Verdana" pitchFamily="34" charset="0"/>
        <a:ea typeface="+mn-ea"/>
        <a:cs typeface="+mn-cs"/>
      </a:defRPr>
    </a:lvl3pPr>
    <a:lvl4pPr marL="1371600" algn="l" rtl="0" fontAlgn="base">
      <a:spcBef>
        <a:spcPct val="0"/>
      </a:spcBef>
      <a:spcAft>
        <a:spcPct val="0"/>
      </a:spcAft>
      <a:defRPr sz="7600" b="1" kern="1200">
        <a:solidFill>
          <a:srgbClr val="FFD624"/>
        </a:solidFill>
        <a:latin typeface="Verdana" pitchFamily="34" charset="0"/>
        <a:ea typeface="+mn-ea"/>
        <a:cs typeface="+mn-cs"/>
      </a:defRPr>
    </a:lvl4pPr>
    <a:lvl5pPr marL="1828800" algn="l" rtl="0" fontAlgn="base">
      <a:spcBef>
        <a:spcPct val="0"/>
      </a:spcBef>
      <a:spcAft>
        <a:spcPct val="0"/>
      </a:spcAft>
      <a:defRPr sz="7600" b="1" kern="1200">
        <a:solidFill>
          <a:srgbClr val="FFD624"/>
        </a:solidFill>
        <a:latin typeface="Verdana" pitchFamily="34" charset="0"/>
        <a:ea typeface="+mn-ea"/>
        <a:cs typeface="+mn-cs"/>
      </a:defRPr>
    </a:lvl5pPr>
    <a:lvl6pPr marL="2286000" algn="l" defTabSz="914400" rtl="0" eaLnBrk="1" latinLnBrk="0" hangingPunct="1">
      <a:defRPr sz="7600" b="1" kern="1200">
        <a:solidFill>
          <a:srgbClr val="FFD624"/>
        </a:solidFill>
        <a:latin typeface="Verdana" pitchFamily="34" charset="0"/>
        <a:ea typeface="+mn-ea"/>
        <a:cs typeface="+mn-cs"/>
      </a:defRPr>
    </a:lvl6pPr>
    <a:lvl7pPr marL="2743200" algn="l" defTabSz="914400" rtl="0" eaLnBrk="1" latinLnBrk="0" hangingPunct="1">
      <a:defRPr sz="7600" b="1" kern="1200">
        <a:solidFill>
          <a:srgbClr val="FFD624"/>
        </a:solidFill>
        <a:latin typeface="Verdana" pitchFamily="34" charset="0"/>
        <a:ea typeface="+mn-ea"/>
        <a:cs typeface="+mn-cs"/>
      </a:defRPr>
    </a:lvl7pPr>
    <a:lvl8pPr marL="3200400" algn="l" defTabSz="914400" rtl="0" eaLnBrk="1" latinLnBrk="0" hangingPunct="1">
      <a:defRPr sz="7600" b="1" kern="1200">
        <a:solidFill>
          <a:srgbClr val="FFD624"/>
        </a:solidFill>
        <a:latin typeface="Verdana" pitchFamily="34" charset="0"/>
        <a:ea typeface="+mn-ea"/>
        <a:cs typeface="+mn-cs"/>
      </a:defRPr>
    </a:lvl8pPr>
    <a:lvl9pPr marL="3657600" algn="l" defTabSz="914400" rtl="0" eaLnBrk="1" latinLnBrk="0" hangingPunct="1">
      <a:defRPr sz="7600" b="1" kern="1200">
        <a:solidFill>
          <a:srgbClr val="FFD624"/>
        </a:solidFill>
        <a:latin typeface="Verdana"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072" userDrawn="1">
          <p15:clr>
            <a:srgbClr val="A4A3A4"/>
          </p15:clr>
        </p15:guide>
        <p15:guide id="2" pos="21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8B34"/>
    <a:srgbClr val="4696D1"/>
    <a:srgbClr val="E48C32"/>
    <a:srgbClr val="131313"/>
    <a:srgbClr val="2D2D8A"/>
    <a:srgbClr val="275E02"/>
    <a:srgbClr val="133176"/>
    <a:srgbClr val="002060"/>
    <a:srgbClr val="F7DBBF"/>
    <a:srgbClr val="31B4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92" autoAdjust="0"/>
    <p:restoredTop sz="61163" autoAdjust="0"/>
  </p:normalViewPr>
  <p:slideViewPr>
    <p:cSldViewPr>
      <p:cViewPr>
        <p:scale>
          <a:sx n="70" d="100"/>
          <a:sy n="70" d="100"/>
        </p:scale>
        <p:origin x="-282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4" d="100"/>
          <a:sy n="74" d="100"/>
        </p:scale>
        <p:origin x="-2172" y="-90"/>
      </p:cViewPr>
      <p:guideLst>
        <p:guide orient="horz" pos="3072"/>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890665" cy="488226"/>
          </a:xfrm>
          <a:prstGeom prst="rect">
            <a:avLst/>
          </a:prstGeom>
          <a:noFill/>
          <a:ln w="9525">
            <a:noFill/>
            <a:miter lim="800000"/>
            <a:headEnd/>
            <a:tailEnd/>
          </a:ln>
          <a:effectLst/>
        </p:spPr>
        <p:txBody>
          <a:bodyPr vert="horz" wrap="square" lIns="89760" tIns="44879" rIns="89760" bIns="44879" numCol="1" anchor="t" anchorCtr="0" compatLnSpc="1">
            <a:prstTxWarp prst="textNoShape">
              <a:avLst/>
            </a:prstTxWarp>
          </a:bodyPr>
          <a:lstStyle>
            <a:lvl1pPr>
              <a:defRPr sz="1200" b="0">
                <a:solidFill>
                  <a:schemeClr val="tx1"/>
                </a:solidFill>
                <a:latin typeface="Arial" charset="0"/>
              </a:defRPr>
            </a:lvl1pPr>
          </a:lstStyle>
          <a:p>
            <a:pPr>
              <a:defRPr/>
            </a:pPr>
            <a:endParaRPr lang="en-GB"/>
          </a:p>
        </p:txBody>
      </p:sp>
      <p:sp>
        <p:nvSpPr>
          <p:cNvPr id="37891" name="Rectangle 3"/>
          <p:cNvSpPr>
            <a:spLocks noGrp="1" noChangeArrowheads="1"/>
          </p:cNvSpPr>
          <p:nvPr>
            <p:ph type="dt" sz="quarter" idx="1"/>
          </p:nvPr>
        </p:nvSpPr>
        <p:spPr bwMode="auto">
          <a:xfrm>
            <a:off x="3776868" y="0"/>
            <a:ext cx="2890665" cy="488226"/>
          </a:xfrm>
          <a:prstGeom prst="rect">
            <a:avLst/>
          </a:prstGeom>
          <a:noFill/>
          <a:ln w="9525">
            <a:noFill/>
            <a:miter lim="800000"/>
            <a:headEnd/>
            <a:tailEnd/>
          </a:ln>
          <a:effectLst/>
        </p:spPr>
        <p:txBody>
          <a:bodyPr vert="horz" wrap="square" lIns="89760" tIns="44879" rIns="89760" bIns="44879" numCol="1" anchor="t" anchorCtr="0" compatLnSpc="1">
            <a:prstTxWarp prst="textNoShape">
              <a:avLst/>
            </a:prstTxWarp>
          </a:bodyPr>
          <a:lstStyle>
            <a:lvl1pPr algn="r">
              <a:defRPr sz="1200" b="0">
                <a:solidFill>
                  <a:schemeClr val="tx1"/>
                </a:solidFill>
                <a:latin typeface="Arial" charset="0"/>
              </a:defRPr>
            </a:lvl1pPr>
          </a:lstStyle>
          <a:p>
            <a:pPr>
              <a:defRPr/>
            </a:pPr>
            <a:endParaRPr lang="en-GB"/>
          </a:p>
        </p:txBody>
      </p:sp>
      <p:sp>
        <p:nvSpPr>
          <p:cNvPr id="37892" name="Rectangle 4"/>
          <p:cNvSpPr>
            <a:spLocks noGrp="1" noChangeArrowheads="1"/>
          </p:cNvSpPr>
          <p:nvPr>
            <p:ph type="ftr" sz="quarter" idx="2"/>
          </p:nvPr>
        </p:nvSpPr>
        <p:spPr bwMode="auto">
          <a:xfrm>
            <a:off x="0" y="9263815"/>
            <a:ext cx="2890665" cy="488225"/>
          </a:xfrm>
          <a:prstGeom prst="rect">
            <a:avLst/>
          </a:prstGeom>
          <a:noFill/>
          <a:ln w="9525">
            <a:noFill/>
            <a:miter lim="800000"/>
            <a:headEnd/>
            <a:tailEnd/>
          </a:ln>
          <a:effectLst/>
        </p:spPr>
        <p:txBody>
          <a:bodyPr vert="horz" wrap="square" lIns="89760" tIns="44879" rIns="89760" bIns="44879" numCol="1" anchor="b" anchorCtr="0" compatLnSpc="1">
            <a:prstTxWarp prst="textNoShape">
              <a:avLst/>
            </a:prstTxWarp>
          </a:bodyPr>
          <a:lstStyle>
            <a:lvl1pPr>
              <a:defRPr sz="1200" b="0">
                <a:solidFill>
                  <a:schemeClr val="tx1"/>
                </a:solidFill>
                <a:latin typeface="Arial" charset="0"/>
              </a:defRPr>
            </a:lvl1pPr>
          </a:lstStyle>
          <a:p>
            <a:pPr>
              <a:defRPr/>
            </a:pPr>
            <a:endParaRPr lang="en-GB"/>
          </a:p>
        </p:txBody>
      </p:sp>
      <p:sp>
        <p:nvSpPr>
          <p:cNvPr id="37893" name="Rectangle 5"/>
          <p:cNvSpPr>
            <a:spLocks noGrp="1" noChangeArrowheads="1"/>
          </p:cNvSpPr>
          <p:nvPr>
            <p:ph type="sldNum" sz="quarter" idx="3"/>
          </p:nvPr>
        </p:nvSpPr>
        <p:spPr bwMode="auto">
          <a:xfrm>
            <a:off x="3776868" y="9263815"/>
            <a:ext cx="2890665" cy="488225"/>
          </a:xfrm>
          <a:prstGeom prst="rect">
            <a:avLst/>
          </a:prstGeom>
          <a:noFill/>
          <a:ln w="9525">
            <a:noFill/>
            <a:miter lim="800000"/>
            <a:headEnd/>
            <a:tailEnd/>
          </a:ln>
          <a:effectLst/>
        </p:spPr>
        <p:txBody>
          <a:bodyPr vert="horz" wrap="square" lIns="89760" tIns="44879" rIns="89760" bIns="44879" numCol="1" anchor="b" anchorCtr="0" compatLnSpc="1">
            <a:prstTxWarp prst="textNoShape">
              <a:avLst/>
            </a:prstTxWarp>
          </a:bodyPr>
          <a:lstStyle>
            <a:lvl1pPr algn="r">
              <a:defRPr sz="1200" b="0">
                <a:solidFill>
                  <a:schemeClr val="tx1"/>
                </a:solidFill>
                <a:latin typeface="Arial" charset="0"/>
              </a:defRPr>
            </a:lvl1pPr>
          </a:lstStyle>
          <a:p>
            <a:pPr>
              <a:defRPr/>
            </a:pPr>
            <a:fld id="{5EC7A9CE-B5D3-4830-AA57-DD8049CE9F26}" type="slidenum">
              <a:rPr lang="en-GB"/>
              <a:pPr>
                <a:defRPr/>
              </a:pPr>
              <a:t>‹#›</a:t>
            </a:fld>
            <a:endParaRPr lang="en-GB"/>
          </a:p>
        </p:txBody>
      </p:sp>
    </p:spTree>
    <p:extLst>
      <p:ext uri="{BB962C8B-B14F-4D97-AF65-F5344CB8AC3E}">
        <p14:creationId xmlns:p14="http://schemas.microsoft.com/office/powerpoint/2010/main" val="3536766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890665" cy="488226"/>
          </a:xfrm>
          <a:prstGeom prst="rect">
            <a:avLst/>
          </a:prstGeom>
          <a:noFill/>
          <a:ln w="9525">
            <a:noFill/>
            <a:miter lim="800000"/>
            <a:headEnd/>
            <a:tailEnd/>
          </a:ln>
          <a:effectLst/>
        </p:spPr>
        <p:txBody>
          <a:bodyPr vert="horz" wrap="square" lIns="89760" tIns="44879" rIns="89760" bIns="44879" numCol="1" anchor="t" anchorCtr="0" compatLnSpc="1">
            <a:prstTxWarp prst="textNoShape">
              <a:avLst/>
            </a:prstTxWarp>
          </a:bodyPr>
          <a:lstStyle>
            <a:lvl1pPr>
              <a:defRPr sz="1200" b="0">
                <a:solidFill>
                  <a:schemeClr val="tx1"/>
                </a:solidFill>
                <a:latin typeface="Arial" charset="0"/>
              </a:defRPr>
            </a:lvl1pPr>
          </a:lstStyle>
          <a:p>
            <a:pPr>
              <a:defRPr/>
            </a:pPr>
            <a:endParaRPr lang="en-GB"/>
          </a:p>
        </p:txBody>
      </p:sp>
      <p:sp>
        <p:nvSpPr>
          <p:cNvPr id="36867" name="Rectangle 3"/>
          <p:cNvSpPr>
            <a:spLocks noGrp="1" noChangeArrowheads="1"/>
          </p:cNvSpPr>
          <p:nvPr>
            <p:ph type="dt" idx="1"/>
          </p:nvPr>
        </p:nvSpPr>
        <p:spPr bwMode="auto">
          <a:xfrm>
            <a:off x="3776868" y="0"/>
            <a:ext cx="2890665" cy="488226"/>
          </a:xfrm>
          <a:prstGeom prst="rect">
            <a:avLst/>
          </a:prstGeom>
          <a:noFill/>
          <a:ln w="9525">
            <a:noFill/>
            <a:miter lim="800000"/>
            <a:headEnd/>
            <a:tailEnd/>
          </a:ln>
          <a:effectLst/>
        </p:spPr>
        <p:txBody>
          <a:bodyPr vert="horz" wrap="square" lIns="89760" tIns="44879" rIns="89760" bIns="44879" numCol="1" anchor="t" anchorCtr="0" compatLnSpc="1">
            <a:prstTxWarp prst="textNoShape">
              <a:avLst/>
            </a:prstTxWarp>
          </a:bodyPr>
          <a:lstStyle>
            <a:lvl1pPr algn="r">
              <a:defRPr sz="1200" b="0">
                <a:solidFill>
                  <a:schemeClr val="tx1"/>
                </a:solidFill>
                <a:latin typeface="Arial" charset="0"/>
              </a:defRPr>
            </a:lvl1pPr>
          </a:lstStyle>
          <a:p>
            <a:pPr>
              <a:defRPr/>
            </a:pPr>
            <a:endParaRPr lang="en-GB"/>
          </a:p>
        </p:txBody>
      </p:sp>
      <p:sp>
        <p:nvSpPr>
          <p:cNvPr id="8196" name="Rectangle 4"/>
          <p:cNvSpPr>
            <a:spLocks noGrp="1" noRot="1" noChangeAspect="1" noChangeArrowheads="1" noTextEdit="1"/>
          </p:cNvSpPr>
          <p:nvPr>
            <p:ph type="sldImg" idx="2"/>
          </p:nvPr>
        </p:nvSpPr>
        <p:spPr bwMode="auto">
          <a:xfrm>
            <a:off x="896938" y="731838"/>
            <a:ext cx="4876800" cy="3657600"/>
          </a:xfrm>
          <a:prstGeom prst="rect">
            <a:avLst/>
          </a:prstGeom>
          <a:noFill/>
          <a:ln w="9525">
            <a:solidFill>
              <a:srgbClr val="000000"/>
            </a:solidFill>
            <a:miter lim="800000"/>
            <a:headEnd/>
            <a:tailEnd/>
          </a:ln>
        </p:spPr>
      </p:sp>
      <p:sp>
        <p:nvSpPr>
          <p:cNvPr id="36869" name="Rectangle 5"/>
          <p:cNvSpPr>
            <a:spLocks noGrp="1" noChangeArrowheads="1"/>
          </p:cNvSpPr>
          <p:nvPr>
            <p:ph type="body" sz="quarter" idx="3"/>
          </p:nvPr>
        </p:nvSpPr>
        <p:spPr bwMode="auto">
          <a:xfrm>
            <a:off x="666598" y="4632690"/>
            <a:ext cx="5335893" cy="4389353"/>
          </a:xfrm>
          <a:prstGeom prst="rect">
            <a:avLst/>
          </a:prstGeom>
          <a:noFill/>
          <a:ln w="9525">
            <a:noFill/>
            <a:miter lim="800000"/>
            <a:headEnd/>
            <a:tailEnd/>
          </a:ln>
          <a:effectLst/>
        </p:spPr>
        <p:txBody>
          <a:bodyPr vert="horz" wrap="square" lIns="89760" tIns="44879" rIns="89760" bIns="44879"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36870" name="Rectangle 6"/>
          <p:cNvSpPr>
            <a:spLocks noGrp="1" noChangeArrowheads="1"/>
          </p:cNvSpPr>
          <p:nvPr>
            <p:ph type="ftr" sz="quarter" idx="4"/>
          </p:nvPr>
        </p:nvSpPr>
        <p:spPr bwMode="auto">
          <a:xfrm>
            <a:off x="0" y="9263815"/>
            <a:ext cx="2890665" cy="488225"/>
          </a:xfrm>
          <a:prstGeom prst="rect">
            <a:avLst/>
          </a:prstGeom>
          <a:noFill/>
          <a:ln w="9525">
            <a:noFill/>
            <a:miter lim="800000"/>
            <a:headEnd/>
            <a:tailEnd/>
          </a:ln>
          <a:effectLst/>
        </p:spPr>
        <p:txBody>
          <a:bodyPr vert="horz" wrap="square" lIns="89760" tIns="44879" rIns="89760" bIns="44879" numCol="1" anchor="b" anchorCtr="0" compatLnSpc="1">
            <a:prstTxWarp prst="textNoShape">
              <a:avLst/>
            </a:prstTxWarp>
          </a:bodyPr>
          <a:lstStyle>
            <a:lvl1pPr>
              <a:defRPr sz="1200" b="0">
                <a:solidFill>
                  <a:schemeClr val="tx1"/>
                </a:solidFill>
                <a:latin typeface="Arial" charset="0"/>
              </a:defRPr>
            </a:lvl1pPr>
          </a:lstStyle>
          <a:p>
            <a:pPr>
              <a:defRPr/>
            </a:pPr>
            <a:endParaRPr lang="en-GB"/>
          </a:p>
        </p:txBody>
      </p:sp>
      <p:sp>
        <p:nvSpPr>
          <p:cNvPr id="36871" name="Rectangle 7"/>
          <p:cNvSpPr>
            <a:spLocks noGrp="1" noChangeArrowheads="1"/>
          </p:cNvSpPr>
          <p:nvPr>
            <p:ph type="sldNum" sz="quarter" idx="5"/>
          </p:nvPr>
        </p:nvSpPr>
        <p:spPr bwMode="auto">
          <a:xfrm>
            <a:off x="3776868" y="9263815"/>
            <a:ext cx="2890665" cy="488225"/>
          </a:xfrm>
          <a:prstGeom prst="rect">
            <a:avLst/>
          </a:prstGeom>
          <a:noFill/>
          <a:ln w="9525">
            <a:noFill/>
            <a:miter lim="800000"/>
            <a:headEnd/>
            <a:tailEnd/>
          </a:ln>
          <a:effectLst/>
        </p:spPr>
        <p:txBody>
          <a:bodyPr vert="horz" wrap="square" lIns="89760" tIns="44879" rIns="89760" bIns="44879" numCol="1" anchor="b" anchorCtr="0" compatLnSpc="1">
            <a:prstTxWarp prst="textNoShape">
              <a:avLst/>
            </a:prstTxWarp>
          </a:bodyPr>
          <a:lstStyle>
            <a:lvl1pPr algn="r">
              <a:defRPr sz="1200" b="0">
                <a:solidFill>
                  <a:schemeClr val="tx1"/>
                </a:solidFill>
                <a:latin typeface="Arial" charset="0"/>
              </a:defRPr>
            </a:lvl1pPr>
          </a:lstStyle>
          <a:p>
            <a:pPr>
              <a:defRPr/>
            </a:pPr>
            <a:fld id="{36441B25-C4D1-47DB-817D-B9C4FC5392FB}" type="slidenum">
              <a:rPr lang="en-GB"/>
              <a:pPr>
                <a:defRPr/>
              </a:pPr>
              <a:t>‹#›</a:t>
            </a:fld>
            <a:endParaRPr lang="en-GB"/>
          </a:p>
        </p:txBody>
      </p:sp>
    </p:spTree>
    <p:extLst>
      <p:ext uri="{BB962C8B-B14F-4D97-AF65-F5344CB8AC3E}">
        <p14:creationId xmlns:p14="http://schemas.microsoft.com/office/powerpoint/2010/main" val="31299238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ebgate.ec.europa.eu/connected/docs/DOC-193195"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COMM-2019-ELECTIONS@ec.europa.eu"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ec.europa.eu/commfrontoffice/publicopinion/index.cfm/survey/getsurveydetail/instruments/standard/surveyky/2215"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ec.europa.eu/commfrontoffice/publicopinion/index.cfm/survey/getsurveydetail/instruments/standard/surveyky/2215"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c.europa.eu/info/sites/info/files/com_2015_206_en.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c.europa.eu/info/sites/info/files/com_2015_206_en.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ec.europa.eu/commfrontoffice/publicopinion/index.cfm/Survey/getSurveyDetail/instruments/SPECIAL/yearFrom/2017/yearTo/2019/search/democracy%20and%20elections/surveyKy/2198"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europa.eu/euandme/content/oona-directed-zaida-bergroth_en" TargetMode="External"/><Relationship Id="rId13" Type="http://schemas.openxmlformats.org/officeDocument/2006/relationships/hyperlink" Target="https://youtu.be/_nxis0PIE3A" TargetMode="External"/><Relationship Id="rId3" Type="http://schemas.openxmlformats.org/officeDocument/2006/relationships/hyperlink" Target="http://www.europa.eu/investeu" TargetMode="External"/><Relationship Id="rId7" Type="http://schemas.openxmlformats.org/officeDocument/2006/relationships/hyperlink" Target="https://europa.eu/euandme/content/party-animal-directed-yorgos-zois_en" TargetMode="External"/><Relationship Id="rId12" Type="http://schemas.openxmlformats.org/officeDocument/2006/relationships/hyperlink" Target="https://youtu.be/LuoqDjrUPTw" TargetMode="External"/><Relationship Id="rId17" Type="http://schemas.openxmlformats.org/officeDocument/2006/relationships/hyperlink" Target="https://audiovisual.ec.europa.eu/en/topnews/M-001712" TargetMode="External"/><Relationship Id="rId2" Type="http://schemas.openxmlformats.org/officeDocument/2006/relationships/slide" Target="../slides/slide17.xml"/><Relationship Id="rId16" Type="http://schemas.openxmlformats.org/officeDocument/2006/relationships/hyperlink" Target="https://youtu.be/F0qZbFwFRYU" TargetMode="External"/><Relationship Id="rId1" Type="http://schemas.openxmlformats.org/officeDocument/2006/relationships/notesMaster" Target="../notesMasters/notesMaster1.xml"/><Relationship Id="rId6" Type="http://schemas.openxmlformats.org/officeDocument/2006/relationships/hyperlink" Target="https://europa.eu/euandme/content/debut-directed-dalibor-matani%C4%87_en" TargetMode="External"/><Relationship Id="rId11" Type="http://schemas.openxmlformats.org/officeDocument/2006/relationships/hyperlink" Target="https://youtu.be/dauzWlcbavA" TargetMode="External"/><Relationship Id="rId5" Type="http://schemas.openxmlformats.org/officeDocument/2006/relationships/hyperlink" Target="https://europa.eu/euandme/content/loner-directed-tomasz-konecki_en" TargetMode="External"/><Relationship Id="rId15" Type="http://schemas.openxmlformats.org/officeDocument/2006/relationships/hyperlink" Target="https://youtu.be/1KA_g3fZymQ" TargetMode="External"/><Relationship Id="rId10" Type="http://schemas.openxmlformats.org/officeDocument/2006/relationships/hyperlink" Target="https://europa.eu/euandme/content/shape-directed-jaco-van-dormael_en" TargetMode="External"/><Relationship Id="rId4" Type="http://schemas.openxmlformats.org/officeDocument/2006/relationships/hyperlink" Target="https://europa.eu/euandme/content/living-hostel-directed-matthias-hoene_en" TargetMode="External"/><Relationship Id="rId9" Type="http://schemas.openxmlformats.org/officeDocument/2006/relationships/hyperlink" Target="https://europa.eu/euandme/content/key-directed-valerie-muller-and-angelin-preljocaj_en" TargetMode="External"/><Relationship Id="rId14" Type="http://schemas.openxmlformats.org/officeDocument/2006/relationships/hyperlink" Target="https://youtu.be/JmBtm1nUacE" TargetMode="Externa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www.europarl.europa.eu/at-your-service/en/stay-informed/citizens-app" TargetMode="External"/><Relationship Id="rId3" Type="http://schemas.openxmlformats.org/officeDocument/2006/relationships/hyperlink" Target="https://ec.europa.eu/commission/publications/factsheets-commissions-10-priorities_en" TargetMode="External"/><Relationship Id="rId7" Type="http://schemas.openxmlformats.org/officeDocument/2006/relationships/hyperlink" Target="https://what-europe-does-for-me.eu/"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ec.europa.eu/regional_policy/en/projects" TargetMode="External"/><Relationship Id="rId5" Type="http://schemas.openxmlformats.org/officeDocument/2006/relationships/hyperlink" Target="https://ec.europa.eu/regional_policy/en/policy/communication/euinmyregion" TargetMode="External"/><Relationship Id="rId4" Type="http://schemas.openxmlformats.org/officeDocument/2006/relationships/hyperlink" Target="https://ec.europa.eu/budget/euprojects/search-projects_en"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europarl.europa.eu/at-your-service/en/stay-informed/citizens-app"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ec.europa.eu/commission/publications/action-plan-disinformation-commission-contribution-european-council-13-14-december-2018_en" TargetMode="External"/><Relationship Id="rId4" Type="http://schemas.openxmlformats.org/officeDocument/2006/relationships/hyperlink" Target="http://ec.europa.eu/commfrontoffice/publicopinion/index.cfm/Survey/getSurveyDetail/instruments/SPECIAL/surveyKy/2198"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ec.europa.eu/citizens-initiative/public/welcome" TargetMode="External"/><Relationship Id="rId3" Type="http://schemas.openxmlformats.org/officeDocument/2006/relationships/hyperlink" Target="https://ec.europa.eu/info/events/citizens-dialogues_en" TargetMode="External"/><Relationship Id="rId7" Type="http://schemas.openxmlformats.org/officeDocument/2006/relationships/hyperlink" Target="https://europa.eu/learning-corner/home_en"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c.europa.eu/info/about-european-commission/visit-european-commission/visitors-centre_en" TargetMode="External"/><Relationship Id="rId5" Type="http://schemas.openxmlformats.org/officeDocument/2006/relationships/hyperlink" Target="https://europa.eu/european-union/contact/meet-us_en" TargetMode="External"/><Relationship Id="rId4" Type="http://schemas.openxmlformats.org/officeDocument/2006/relationships/hyperlink" Target="https://ec.europa.eu/info/about-european-commission/contact/local-offices-eu-member-countries_en"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thistimeimvoting.eu/"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thistimeimvoting.eu/"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EuropeanCommission" TargetMode="External"/><Relationship Id="rId7" Type="http://schemas.openxmlformats.org/officeDocument/2006/relationships/hyperlink" Target="https://www.youtube.com/user/eutube"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www.instagram.com/europeancommission" TargetMode="External"/><Relationship Id="rId5" Type="http://schemas.openxmlformats.org/officeDocument/2006/relationships/hyperlink" Target="https://www.linkedin.com/company/european-commission/" TargetMode="External"/><Relationship Id="rId4" Type="http://schemas.openxmlformats.org/officeDocument/2006/relationships/hyperlink" Target="https://twitter.com/EU_Commission"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ec.europa.eu/info/elections-toolkit"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europarl.europa.eu/news/en/headlines/eu-affairs/20190417STO41782/european-elections-2019-what-s-next-infographic"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europarl.europa.eu/news/en/headlines/eu-affairs/20190417STO41782/european-elections-2019-what-s-next-infographic"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europa.eu/european-union/contact_e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c.europa.eu/commission/future-europe/commissions-contribution-informal-eu27-leaders-meeting-sibiu-romania-9-may-2019_en"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ec.europa.eu/commission/files/citizens-dialogues-and-citizens-consultations-key-conclusions_en" TargetMode="External"/><Relationship Id="rId4" Type="http://schemas.openxmlformats.org/officeDocument/2006/relationships/hyperlink" Target="https://ec.europa.eu/commission/publications/factsheets-commissions-10-priorities_en"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uropa.eu/rapid/press-release_IP-18-743_en.htm"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europa.eu/rapid/press-release_IP-18-5681_en.ht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europarl.europa.eu/"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europarl.europa.eu/news/en/press-room/elections-press-kit/5/projections-of-seats-of-next-parliament"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www.europarl.europa.eu/news/en/press-room/elections-press-kit/1/facts-and-figures-on-electoral-proces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ec.europa.eu/commfrontoffice/publicopinion/index.cfm/survey/getsurveydetail/instruments/standard/surveyky/2215"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100" dirty="0" smtClean="0">
                <a:latin typeface="Arial" panose="020B0604020202020204" pitchFamily="34" charset="0"/>
                <a:cs typeface="Arial" panose="020B0604020202020204" pitchFamily="34" charset="0"/>
              </a:rPr>
              <a:t>This presentation has been prepared by the</a:t>
            </a:r>
            <a:r>
              <a:rPr lang="en-IE" sz="1100" baseline="0" dirty="0" smtClean="0">
                <a:latin typeface="Arial" panose="020B0604020202020204" pitchFamily="34" charset="0"/>
                <a:cs typeface="Arial" panose="020B0604020202020204" pitchFamily="34" charset="0"/>
              </a:rPr>
              <a:t> European Commission's Directorate-General for Communication.</a:t>
            </a:r>
          </a:p>
          <a:p>
            <a:r>
              <a:rPr lang="en-IE" sz="1100" baseline="0" dirty="0" smtClean="0">
                <a:latin typeface="Arial" panose="020B0604020202020204" pitchFamily="34" charset="0"/>
                <a:cs typeface="Arial" panose="020B0604020202020204" pitchFamily="34" charset="0"/>
              </a:rPr>
              <a:t>It is meant to be used publicly and in a modular way, depending on the target audience, to inform about the European Union and the European elections so that citizens can take informed decisions on Europe's future. </a:t>
            </a:r>
          </a:p>
          <a:p>
            <a:r>
              <a:rPr lang="en-IE" sz="1100" baseline="0" dirty="0" smtClean="0">
                <a:latin typeface="Arial" panose="020B0604020202020204" pitchFamily="34" charset="0"/>
                <a:cs typeface="Arial" panose="020B0604020202020204" pitchFamily="34" charset="0"/>
              </a:rPr>
              <a:t>This is part of the Union's </a:t>
            </a:r>
            <a:r>
              <a:rPr lang="en-IE" sz="1100" baseline="0" dirty="0" smtClean="0">
                <a:latin typeface="Arial" panose="020B0604020202020204" pitchFamily="34" charset="0"/>
                <a:cs typeface="Arial" panose="020B0604020202020204" pitchFamily="34" charset="0"/>
              </a:rPr>
              <a:t>legal </a:t>
            </a:r>
            <a:r>
              <a:rPr lang="en-IE" sz="1100" baseline="0" dirty="0" smtClean="0">
                <a:latin typeface="Arial" panose="020B0604020202020204" pitchFamily="34" charset="0"/>
                <a:cs typeface="Arial" panose="020B0604020202020204" pitchFamily="34" charset="0"/>
              </a:rPr>
              <a:t>and institutional responsibility. </a:t>
            </a:r>
          </a:p>
          <a:p>
            <a:r>
              <a:rPr lang="en-IE" sz="1100" baseline="0" dirty="0" smtClean="0">
                <a:latin typeface="Arial" panose="020B0604020202020204" pitchFamily="34" charset="0"/>
                <a:cs typeface="Arial" panose="020B0604020202020204" pitchFamily="34" charset="0"/>
              </a:rPr>
              <a:t>It does not represent or aim at political campaigning.</a:t>
            </a:r>
          </a:p>
          <a:p>
            <a:r>
              <a:rPr lang="en-IE" sz="1100" baseline="0" dirty="0" smtClean="0">
                <a:latin typeface="Arial" panose="020B0604020202020204" pitchFamily="34" charset="0"/>
                <a:cs typeface="Arial" panose="020B0604020202020204" pitchFamily="34" charset="0"/>
              </a:rPr>
              <a:t>Users of this presentations are nevertheless advised to check if there are certain legal restrictions and silence periods imposed by national law that would require them to avoid using certain elements of this presentations in a given period before the elections. These rules are known to be particularly strict in France and Spain. </a:t>
            </a:r>
            <a:r>
              <a:rPr lang="en-GB" sz="1100" dirty="0">
                <a:latin typeface="Arial" panose="020B0604020202020204" pitchFamily="34" charset="0"/>
                <a:cs typeface="Arial" panose="020B0604020202020204" pitchFamily="34" charset="0"/>
              </a:rPr>
              <a:t>An overview of existing restrictions and silence periods compiled by DG COMM can be found </a:t>
            </a:r>
            <a:r>
              <a:rPr lang="en-US" sz="1100" dirty="0">
                <a:solidFill>
                  <a:srgbClr val="4684C5"/>
                </a:solidFill>
                <a:latin typeface="Arial" panose="020B0604020202020204" pitchFamily="34" charset="0"/>
                <a:cs typeface="Arial" panose="020B0604020202020204" pitchFamily="34" charset="0"/>
                <a:hlinkClick r:id="rId3"/>
              </a:rPr>
              <a:t>here</a:t>
            </a:r>
            <a:r>
              <a:rPr lang="en-GB" sz="1100" dirty="0">
                <a:latin typeface="Arial" panose="020B0604020202020204" pitchFamily="34" charset="0"/>
                <a:cs typeface="Arial" panose="020B0604020202020204" pitchFamily="34" charset="0"/>
              </a:rPr>
              <a:t>.</a:t>
            </a:r>
          </a:p>
          <a:p>
            <a:endParaRPr lang="en-IE" sz="1100" baseline="0" dirty="0" smtClean="0">
              <a:latin typeface="Arial" panose="020B0604020202020204" pitchFamily="34" charset="0"/>
              <a:cs typeface="Arial" panose="020B0604020202020204" pitchFamily="34" charset="0"/>
            </a:endParaRPr>
          </a:p>
          <a:p>
            <a:pPr defTabSz="914289">
              <a:defRPr/>
            </a:pPr>
            <a:r>
              <a:rPr lang="en-IE" sz="1100" b="0" baseline="0" dirty="0" smtClean="0">
                <a:latin typeface="Arial" panose="020B0604020202020204" pitchFamily="34" charset="0"/>
                <a:cs typeface="Arial" panose="020B0604020202020204" pitchFamily="34" charset="0"/>
              </a:rPr>
              <a:t>Contact: </a:t>
            </a:r>
            <a:r>
              <a:rPr lang="en-IE" sz="1100" dirty="0" smtClean="0">
                <a:solidFill>
                  <a:srgbClr val="000000"/>
                </a:solidFill>
                <a:latin typeface="Arial" panose="020B0604020202020204" pitchFamily="34" charset="0"/>
                <a:cs typeface="Arial" panose="020B0604020202020204" pitchFamily="34" charset="0"/>
                <a:hlinkClick r:id="rId4"/>
              </a:rPr>
              <a:t>COMM-2019-ELECTIONS@ec.europa.eu</a:t>
            </a:r>
            <a:r>
              <a:rPr lang="en-IE" sz="1100" dirty="0" smtClean="0">
                <a:latin typeface="Arial" panose="020B0604020202020204" pitchFamily="34" charset="0"/>
                <a:cs typeface="Arial" panose="020B0604020202020204" pitchFamily="34" charset="0"/>
              </a:rPr>
              <a:t> </a:t>
            </a:r>
            <a:r>
              <a:rPr lang="en-IE" sz="1100" baseline="0" dirty="0" smtClean="0">
                <a:latin typeface="Arial" panose="020B0604020202020204" pitchFamily="34" charset="0"/>
                <a:cs typeface="Arial" panose="020B0604020202020204" pitchFamily="34" charset="0"/>
              </a:rPr>
              <a:t>– COMM.B.2 – Interinstitutional Relations, Corporate Contracts and Europe Direct Contact Centre (Head of Unit: Jens Mester).</a:t>
            </a:r>
            <a:endParaRPr lang="en-IE"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a:t>
            </a:fld>
            <a:endParaRPr lang="en-GB"/>
          </a:p>
        </p:txBody>
      </p:sp>
    </p:spTree>
    <p:extLst>
      <p:ext uri="{BB962C8B-B14F-4D97-AF65-F5344CB8AC3E}">
        <p14:creationId xmlns:p14="http://schemas.microsoft.com/office/powerpoint/2010/main" val="2138421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488">
              <a:defRPr/>
            </a:pPr>
            <a:r>
              <a:rPr lang="en-GB" sz="1100" dirty="0" smtClean="0">
                <a:solidFill>
                  <a:srgbClr val="002060"/>
                </a:solidFill>
                <a:latin typeface="Arial" panose="020B0604020202020204" pitchFamily="34" charset="0"/>
                <a:cs typeface="Arial" panose="020B0604020202020204" pitchFamily="34" charset="0"/>
              </a:rPr>
              <a:t>Autumn 2018 Standard Eurobarometer:</a:t>
            </a:r>
            <a:r>
              <a:rPr lang="en-GB" sz="1100" baseline="0" dirty="0" smtClean="0">
                <a:solidFill>
                  <a:srgbClr val="002060"/>
                </a:solidFill>
                <a:latin typeface="Arial" panose="020B0604020202020204" pitchFamily="34" charset="0"/>
                <a:cs typeface="Arial" panose="020B0604020202020204" pitchFamily="34" charset="0"/>
              </a:rPr>
              <a:t> </a:t>
            </a:r>
            <a:r>
              <a:rPr lang="en-GB" sz="1100" dirty="0">
                <a:solidFill>
                  <a:srgbClr val="002060"/>
                </a:solidFill>
                <a:latin typeface="Arial" panose="020B0604020202020204" pitchFamily="34" charset="0"/>
                <a:cs typeface="Arial" panose="020B0604020202020204" pitchFamily="34" charset="0"/>
                <a:hlinkClick r:id="rId3"/>
              </a:rPr>
              <a:t>http://ec.europa.eu/commfrontoffice/publicopinion/index.cfm/survey/getsurveydetail/instruments/standard/surveyky/2215</a:t>
            </a:r>
            <a:endParaRPr lang="en-GB" sz="1100" dirty="0">
              <a:solidFill>
                <a:srgbClr val="002060"/>
              </a:solidFill>
              <a:latin typeface="Arial" panose="020B0604020202020204" pitchFamily="34" charset="0"/>
              <a:cs typeface="Arial" panose="020B0604020202020204" pitchFamily="34" charset="0"/>
            </a:endParaRPr>
          </a:p>
          <a:p>
            <a:endParaRPr lang="en-IE"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10</a:t>
            </a:fld>
            <a:endParaRPr lang="en-GB"/>
          </a:p>
        </p:txBody>
      </p:sp>
    </p:spTree>
    <p:extLst>
      <p:ext uri="{BB962C8B-B14F-4D97-AF65-F5344CB8AC3E}">
        <p14:creationId xmlns:p14="http://schemas.microsoft.com/office/powerpoint/2010/main" val="844212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488">
              <a:defRPr/>
            </a:pPr>
            <a:r>
              <a:rPr lang="en-GB" sz="1100" dirty="0" smtClean="0">
                <a:solidFill>
                  <a:srgbClr val="002060"/>
                </a:solidFill>
                <a:latin typeface="Arial" panose="020B0604020202020204" pitchFamily="34" charset="0"/>
                <a:cs typeface="Arial" panose="020B0604020202020204" pitchFamily="34" charset="0"/>
              </a:rPr>
              <a:t>Autumn 2018 Standard Eurobarometer:</a:t>
            </a:r>
            <a:r>
              <a:rPr lang="en-GB" sz="1100" baseline="0" dirty="0" smtClean="0">
                <a:solidFill>
                  <a:srgbClr val="002060"/>
                </a:solidFill>
                <a:latin typeface="Arial" panose="020B0604020202020204" pitchFamily="34" charset="0"/>
                <a:cs typeface="Arial" panose="020B0604020202020204" pitchFamily="34" charset="0"/>
              </a:rPr>
              <a:t> </a:t>
            </a:r>
            <a:r>
              <a:rPr lang="en-GB" sz="1100" dirty="0">
                <a:solidFill>
                  <a:srgbClr val="002060"/>
                </a:solidFill>
                <a:latin typeface="Arial" panose="020B0604020202020204" pitchFamily="34" charset="0"/>
                <a:cs typeface="Arial" panose="020B0604020202020204" pitchFamily="34" charset="0"/>
                <a:hlinkClick r:id="rId3"/>
              </a:rPr>
              <a:t>http://ec.europa.eu/commfrontoffice/publicopinion/index.cfm/survey/getsurveydetail/instruments/standard/surveyky/2215</a:t>
            </a:r>
            <a:endParaRPr lang="en-GB" sz="1100" dirty="0">
              <a:solidFill>
                <a:srgbClr val="002060"/>
              </a:solidFill>
              <a:latin typeface="Arial" panose="020B0604020202020204" pitchFamily="34" charset="0"/>
              <a:cs typeface="Arial" panose="020B0604020202020204" pitchFamily="34" charset="0"/>
            </a:endParaRPr>
          </a:p>
          <a:p>
            <a:endParaRPr lang="en-IE"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11</a:t>
            </a:fld>
            <a:endParaRPr lang="en-GB"/>
          </a:p>
        </p:txBody>
      </p:sp>
    </p:spTree>
    <p:extLst>
      <p:ext uri="{BB962C8B-B14F-4D97-AF65-F5344CB8AC3E}">
        <p14:creationId xmlns:p14="http://schemas.microsoft.com/office/powerpoint/2010/main" val="37145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0" dirty="0">
                <a:latin typeface="Arial" panose="020B0604020202020204" pitchFamily="34" charset="0"/>
                <a:cs typeface="Arial" panose="020B0604020202020204" pitchFamily="34" charset="0"/>
              </a:rPr>
              <a:t>Since the first direct elections in 1979, turnout in European elections had fallen steadily from 61.99 % in 1979 to 42.97 % in 2009. However, overall participation in the 2014 elections was only marginally lower than in 2009, dropping by 0.36 % (to 42.61 %), as compared with steeper drops of 2.5 % between 2004 and 2009 and 4 % between 1999 and 2004. Thus, the downward trend was significantly stemmed. </a:t>
            </a:r>
          </a:p>
          <a:p>
            <a:pPr lvl="0"/>
            <a:endParaRPr lang="en-US" sz="1100" dirty="0">
              <a:latin typeface="Arial" panose="020B0604020202020204" pitchFamily="34" charset="0"/>
              <a:cs typeface="Arial" panose="020B0604020202020204" pitchFamily="34" charset="0"/>
            </a:endParaRPr>
          </a:p>
          <a:p>
            <a:pPr defTabSz="913956">
              <a:defRPr/>
            </a:pPr>
            <a:r>
              <a:rPr lang="en-GB" sz="1100" i="1" dirty="0" smtClean="0">
                <a:solidFill>
                  <a:srgbClr val="002060"/>
                </a:solidFill>
                <a:latin typeface="Arial" panose="020B0604020202020204" pitchFamily="34" charset="0"/>
                <a:cs typeface="Arial" panose="020B0604020202020204" pitchFamily="34" charset="0"/>
              </a:rPr>
              <a:t>Report </a:t>
            </a:r>
            <a:r>
              <a:rPr lang="en-GB" sz="1100" i="1" dirty="0">
                <a:solidFill>
                  <a:srgbClr val="002060"/>
                </a:solidFill>
                <a:latin typeface="Arial" panose="020B0604020202020204" pitchFamily="34" charset="0"/>
                <a:cs typeface="Arial" panose="020B0604020202020204" pitchFamily="34" charset="0"/>
              </a:rPr>
              <a:t>on the 2014 European Parliament elections, </a:t>
            </a:r>
            <a:r>
              <a:rPr lang="en-GB" sz="1100" dirty="0">
                <a:solidFill>
                  <a:srgbClr val="002060"/>
                </a:solidFill>
                <a:latin typeface="Arial" panose="020B0604020202020204" pitchFamily="34" charset="0"/>
                <a:cs typeface="Arial" panose="020B0604020202020204" pitchFamily="34" charset="0"/>
              </a:rPr>
              <a:t>published by the European Commission: </a:t>
            </a:r>
            <a:r>
              <a:rPr lang="en-GB" sz="1100" dirty="0">
                <a:solidFill>
                  <a:srgbClr val="002060"/>
                </a:solidFill>
                <a:latin typeface="Arial" panose="020B0604020202020204" pitchFamily="34" charset="0"/>
                <a:cs typeface="Arial" panose="020B0604020202020204" pitchFamily="34" charset="0"/>
                <a:hlinkClick r:id="rId3"/>
              </a:rPr>
              <a:t>https://ec.europa.eu/info/sites/info/files/com_2015_206_en.pdf</a:t>
            </a:r>
            <a:endParaRPr lang="en-GB" sz="1100" dirty="0">
              <a:solidFill>
                <a:srgbClr val="00206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12</a:t>
            </a:fld>
            <a:endParaRPr lang="en-GB"/>
          </a:p>
        </p:txBody>
      </p:sp>
    </p:spTree>
    <p:extLst>
      <p:ext uri="{BB962C8B-B14F-4D97-AF65-F5344CB8AC3E}">
        <p14:creationId xmlns:p14="http://schemas.microsoft.com/office/powerpoint/2010/main" val="4239377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956">
              <a:defRPr/>
            </a:pPr>
            <a:r>
              <a:rPr lang="en-GB" sz="1100" i="1" dirty="0" smtClean="0">
                <a:solidFill>
                  <a:srgbClr val="002060"/>
                </a:solidFill>
                <a:latin typeface="Arial" panose="020B0604020202020204" pitchFamily="34" charset="0"/>
                <a:cs typeface="Arial" panose="020B0604020202020204" pitchFamily="34" charset="0"/>
              </a:rPr>
              <a:t>Report </a:t>
            </a:r>
            <a:r>
              <a:rPr lang="en-GB" sz="1100" i="1" dirty="0">
                <a:solidFill>
                  <a:srgbClr val="002060"/>
                </a:solidFill>
                <a:latin typeface="Arial" panose="020B0604020202020204" pitchFamily="34" charset="0"/>
                <a:cs typeface="Arial" panose="020B0604020202020204" pitchFamily="34" charset="0"/>
              </a:rPr>
              <a:t>on the 2014 European Parliament elections, </a:t>
            </a:r>
            <a:r>
              <a:rPr lang="en-GB" sz="1100" dirty="0">
                <a:solidFill>
                  <a:srgbClr val="002060"/>
                </a:solidFill>
                <a:latin typeface="Arial" panose="020B0604020202020204" pitchFamily="34" charset="0"/>
                <a:cs typeface="Arial" panose="020B0604020202020204" pitchFamily="34" charset="0"/>
              </a:rPr>
              <a:t>published by the European Commission: </a:t>
            </a:r>
            <a:r>
              <a:rPr lang="en-GB" sz="1100" dirty="0" smtClean="0">
                <a:solidFill>
                  <a:srgbClr val="002060"/>
                </a:solidFill>
                <a:latin typeface="Arial" panose="020B0604020202020204" pitchFamily="34" charset="0"/>
                <a:cs typeface="Arial" panose="020B0604020202020204" pitchFamily="34" charset="0"/>
                <a:hlinkClick r:id="rId3"/>
              </a:rPr>
              <a:t>https://ec.europa.eu/info/sites/info/files/com_2015_206_en.pdf</a:t>
            </a:r>
            <a:endParaRPr lang="en-GB" sz="1100" dirty="0" smtClean="0">
              <a:solidFill>
                <a:srgbClr val="002060"/>
              </a:solidFill>
              <a:latin typeface="Arial" panose="020B0604020202020204" pitchFamily="34" charset="0"/>
              <a:cs typeface="Arial" panose="020B0604020202020204" pitchFamily="34" charset="0"/>
            </a:endParaRPr>
          </a:p>
          <a:p>
            <a:pPr lvl="0"/>
            <a:endParaRPr lang="en-US" sz="1100" dirty="0" smtClean="0"/>
          </a:p>
          <a:p>
            <a:pPr lvl="0"/>
            <a:endParaRPr lang="en-IE" sz="1100" dirty="0"/>
          </a:p>
          <a:p>
            <a:endParaRPr lang="en-GB" dirty="0" smtClean="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13</a:t>
            </a:fld>
            <a:endParaRPr lang="en-GB"/>
          </a:p>
        </p:txBody>
      </p:sp>
    </p:spTree>
    <p:extLst>
      <p:ext uri="{BB962C8B-B14F-4D97-AF65-F5344CB8AC3E}">
        <p14:creationId xmlns:p14="http://schemas.microsoft.com/office/powerpoint/2010/main" val="2808315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78">
              <a:defRPr/>
            </a:pPr>
            <a:r>
              <a:rPr lang="en-GB" sz="1100" kern="0" dirty="0" smtClean="0">
                <a:solidFill>
                  <a:srgbClr val="2D2D8A"/>
                </a:solidFill>
                <a:latin typeface="Arial" panose="020B0604020202020204" pitchFamily="34" charset="0"/>
                <a:cs typeface="Arial" panose="020B0604020202020204" pitchFamily="34" charset="0"/>
              </a:rPr>
              <a:t>“</a:t>
            </a:r>
            <a:r>
              <a:rPr lang="en-GB" sz="1100" kern="0" dirty="0">
                <a:solidFill>
                  <a:srgbClr val="2D2D8A"/>
                </a:solidFill>
                <a:latin typeface="Arial" panose="020B0604020202020204" pitchFamily="34" charset="0"/>
                <a:cs typeface="Arial" panose="020B0604020202020204" pitchFamily="34" charset="0"/>
              </a:rPr>
              <a:t>Democracy and Elections” special </a:t>
            </a:r>
            <a:r>
              <a:rPr lang="en-GB" sz="1100" kern="0" dirty="0" smtClean="0">
                <a:solidFill>
                  <a:srgbClr val="2D2D8A"/>
                </a:solidFill>
                <a:latin typeface="Arial" panose="020B0604020202020204" pitchFamily="34" charset="0"/>
                <a:cs typeface="Arial" panose="020B0604020202020204" pitchFamily="34" charset="0"/>
              </a:rPr>
              <a:t>EB, November 2018:</a:t>
            </a:r>
            <a:r>
              <a:rPr lang="en-GB" sz="1100" kern="0" baseline="0" dirty="0" smtClean="0">
                <a:solidFill>
                  <a:srgbClr val="2D2D8A"/>
                </a:solidFill>
                <a:latin typeface="Arial" panose="020B0604020202020204" pitchFamily="34" charset="0"/>
                <a:cs typeface="Arial" panose="020B0604020202020204" pitchFamily="34" charset="0"/>
              </a:rPr>
              <a:t> </a:t>
            </a:r>
          </a:p>
          <a:p>
            <a:pPr defTabSz="897378">
              <a:defRPr/>
            </a:pPr>
            <a:r>
              <a:rPr lang="en-IE" sz="1100" kern="0" dirty="0">
                <a:solidFill>
                  <a:srgbClr val="2D2D8A"/>
                </a:solidFill>
                <a:latin typeface="Arial" panose="020B0604020202020204" pitchFamily="34" charset="0"/>
                <a:cs typeface="Arial" panose="020B0604020202020204" pitchFamily="34" charset="0"/>
                <a:hlinkClick r:id="rId3"/>
              </a:rPr>
              <a:t>http://ec.europa.eu/commfrontoffice/publicopinion/index.cfm/Survey/getSurveyDetail/instruments/SPECIAL/yearFrom/2017/yearTo/2019/search/democracy%20and%20elections/surveyKy/2198</a:t>
            </a:r>
            <a:endParaRPr lang="en-IE" sz="1100" kern="0" dirty="0">
              <a:solidFill>
                <a:srgbClr val="2D2D8A"/>
              </a:solidFill>
              <a:latin typeface="Arial" panose="020B0604020202020204" pitchFamily="34" charset="0"/>
              <a:cs typeface="Arial" panose="020B0604020202020204" pitchFamily="34" charset="0"/>
            </a:endParaRPr>
          </a:p>
          <a:p>
            <a:endParaRPr lang="en-US" dirty="0" smtClean="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14</a:t>
            </a:fld>
            <a:endParaRPr lang="en-GB"/>
          </a:p>
        </p:txBody>
      </p:sp>
    </p:spTree>
    <p:extLst>
      <p:ext uri="{BB962C8B-B14F-4D97-AF65-F5344CB8AC3E}">
        <p14:creationId xmlns:p14="http://schemas.microsoft.com/office/powerpoint/2010/main" val="3770335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b="1" dirty="0" smtClean="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15</a:t>
            </a:fld>
            <a:endParaRPr lang="en-GB"/>
          </a:p>
        </p:txBody>
      </p:sp>
    </p:spTree>
    <p:extLst>
      <p:ext uri="{BB962C8B-B14F-4D97-AF65-F5344CB8AC3E}">
        <p14:creationId xmlns:p14="http://schemas.microsoft.com/office/powerpoint/2010/main" val="3921521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16</a:t>
            </a:fld>
            <a:endParaRPr lang="en-GB" dirty="0"/>
          </a:p>
        </p:txBody>
      </p:sp>
    </p:spTree>
    <p:extLst>
      <p:ext uri="{BB962C8B-B14F-4D97-AF65-F5344CB8AC3E}">
        <p14:creationId xmlns:p14="http://schemas.microsoft.com/office/powerpoint/2010/main" val="1193047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hangingPunct="0">
              <a:spcBef>
                <a:spcPct val="30000"/>
              </a:spcBef>
              <a:defRPr/>
            </a:pPr>
            <a:r>
              <a:rPr lang="en-GB" sz="1100" b="0" u="sng" dirty="0" err="1" smtClean="0">
                <a:latin typeface="Arial" panose="020B0604020202020204" pitchFamily="34" charset="0"/>
                <a:cs typeface="Arial" panose="020B0604020202020204" pitchFamily="34" charset="0"/>
              </a:rPr>
              <a:t>InvestEU</a:t>
            </a:r>
            <a:r>
              <a:rPr lang="en-GB" sz="1100" b="0" u="sng" dirty="0" smtClean="0">
                <a:latin typeface="Arial" panose="020B0604020202020204" pitchFamily="34" charset="0"/>
                <a:cs typeface="Arial" panose="020B0604020202020204" pitchFamily="34" charset="0"/>
              </a:rPr>
              <a:t> </a:t>
            </a:r>
          </a:p>
          <a:p>
            <a:pPr lvl="0" eaLnBrk="0" hangingPunct="0">
              <a:spcBef>
                <a:spcPct val="30000"/>
              </a:spcBef>
              <a:defRPr/>
            </a:pPr>
            <a:endParaRPr lang="en-GB" sz="1100" b="0" dirty="0">
              <a:solidFill>
                <a:srgbClr val="E48C32"/>
              </a:solidFill>
              <a:latin typeface="Arial" panose="020B0604020202020204" pitchFamily="34" charset="0"/>
              <a:cs typeface="Arial" panose="020B0604020202020204" pitchFamily="34" charset="0"/>
              <a:hlinkClick r:id="rId3"/>
            </a:endParaRPr>
          </a:p>
          <a:p>
            <a:pPr lvl="0" eaLnBrk="0" hangingPunct="0">
              <a:spcBef>
                <a:spcPct val="30000"/>
              </a:spcBef>
              <a:defRPr/>
            </a:pPr>
            <a:r>
              <a:rPr lang="en-US" sz="1100" b="0" dirty="0">
                <a:solidFill>
                  <a:srgbClr val="E48C32"/>
                </a:solidFill>
                <a:latin typeface="Arial" panose="020B0604020202020204" pitchFamily="34" charset="0"/>
                <a:cs typeface="Arial" panose="020B0604020202020204" pitchFamily="34" charset="0"/>
                <a:hlinkClick r:id="rId3"/>
              </a:rPr>
              <a:t>www.europa.eu/</a:t>
            </a:r>
            <a:r>
              <a:rPr lang="en-US" sz="1100" b="0" dirty="0">
                <a:solidFill>
                  <a:srgbClr val="002060"/>
                </a:solidFill>
                <a:latin typeface="Arial" panose="020B0604020202020204" pitchFamily="34" charset="0"/>
                <a:cs typeface="Arial" panose="020B0604020202020204" pitchFamily="34" charset="0"/>
                <a:hlinkClick r:id="rId3"/>
              </a:rPr>
              <a:t>investeu </a:t>
            </a:r>
            <a:endParaRPr lang="en-US" sz="1100" b="0" dirty="0">
              <a:solidFill>
                <a:srgbClr val="002060"/>
              </a:solidFill>
              <a:latin typeface="Arial" panose="020B0604020202020204" pitchFamily="34" charset="0"/>
              <a:cs typeface="Arial" panose="020B0604020202020204" pitchFamily="34" charset="0"/>
            </a:endParaRPr>
          </a:p>
          <a:p>
            <a:pPr defTabSz="914289">
              <a:defRPr/>
            </a:pPr>
            <a:endParaRPr lang="en-GB" sz="1100" b="0" dirty="0" smtClean="0">
              <a:latin typeface="Arial" panose="020B0604020202020204" pitchFamily="34" charset="0"/>
              <a:cs typeface="Arial" panose="020B0604020202020204" pitchFamily="34" charset="0"/>
            </a:endParaRPr>
          </a:p>
          <a:p>
            <a:pPr lvl="0" eaLnBrk="0" hangingPunct="0">
              <a:spcBef>
                <a:spcPct val="30000"/>
              </a:spcBef>
              <a:defRPr/>
            </a:pPr>
            <a:r>
              <a:rPr lang="en-GB" sz="1100" b="0" u="sng" dirty="0" smtClean="0">
                <a:latin typeface="Arial" panose="020B0604020202020204" pitchFamily="34" charset="0"/>
                <a:cs typeface="Arial" panose="020B0604020202020204" pitchFamily="34" charset="0"/>
              </a:rPr>
              <a:t>#</a:t>
            </a:r>
            <a:r>
              <a:rPr lang="en-GB" sz="1100" b="0" u="sng" dirty="0" err="1" smtClean="0">
                <a:latin typeface="Arial" panose="020B0604020202020204" pitchFamily="34" charset="0"/>
                <a:cs typeface="Arial" panose="020B0604020202020204" pitchFamily="34" charset="0"/>
              </a:rPr>
              <a:t>EUandMe</a:t>
            </a:r>
            <a:endParaRPr lang="en-GB" sz="1100" b="0" u="sng" dirty="0" smtClean="0">
              <a:latin typeface="Arial" panose="020B0604020202020204" pitchFamily="34" charset="0"/>
              <a:cs typeface="Arial" panose="020B0604020202020204" pitchFamily="34" charset="0"/>
            </a:endParaRPr>
          </a:p>
          <a:p>
            <a:pPr lvl="0" eaLnBrk="0" hangingPunct="0">
              <a:spcBef>
                <a:spcPct val="30000"/>
              </a:spcBef>
              <a:defRPr/>
            </a:pPr>
            <a:endParaRPr lang="en-GB" sz="1100" b="0" dirty="0" smtClean="0">
              <a:latin typeface="Arial" panose="020B0604020202020204" pitchFamily="34" charset="0"/>
              <a:cs typeface="Arial" panose="020B0604020202020204" pitchFamily="34" charset="0"/>
            </a:endParaRPr>
          </a:p>
          <a:p>
            <a:r>
              <a:rPr lang="en-GB" sz="1100" b="0" dirty="0">
                <a:latin typeface="Arial" panose="020B0604020202020204" pitchFamily="34" charset="0"/>
                <a:cs typeface="Arial" panose="020B0604020202020204" pitchFamily="34" charset="0"/>
              </a:rPr>
              <a:t>The Living Hostel by Matthias </a:t>
            </a:r>
            <a:r>
              <a:rPr lang="en-GB" sz="1100" b="0" dirty="0" err="1">
                <a:latin typeface="Arial" panose="020B0604020202020204" pitchFamily="34" charset="0"/>
                <a:cs typeface="Arial" panose="020B0604020202020204" pitchFamily="34" charset="0"/>
              </a:rPr>
              <a:t>Hoene</a:t>
            </a:r>
            <a:r>
              <a:rPr lang="en-GB" sz="1100" b="0" dirty="0">
                <a:latin typeface="Arial" panose="020B0604020202020204" pitchFamily="34" charset="0"/>
                <a:cs typeface="Arial" panose="020B0604020202020204" pitchFamily="34" charset="0"/>
              </a:rPr>
              <a:t> (Mobility)</a:t>
            </a:r>
            <a:endParaRPr lang="en-IE" sz="1100" b="0" dirty="0">
              <a:latin typeface="Arial" panose="020B0604020202020204" pitchFamily="34" charset="0"/>
              <a:cs typeface="Arial" panose="020B0604020202020204" pitchFamily="34" charset="0"/>
            </a:endParaRPr>
          </a:p>
          <a:p>
            <a:r>
              <a:rPr lang="en-GB" sz="1100" b="0" u="sng" dirty="0">
                <a:latin typeface="Arial" panose="020B0604020202020204" pitchFamily="34" charset="0"/>
                <a:cs typeface="Arial" panose="020B0604020202020204" pitchFamily="34" charset="0"/>
                <a:hlinkClick r:id="rId4"/>
              </a:rPr>
              <a:t>https://europa.eu/euandme/content/living-hostel-directed-matthias-hoene_en</a:t>
            </a:r>
            <a:endParaRPr lang="en-IE" sz="1100" b="0" dirty="0">
              <a:latin typeface="Arial" panose="020B0604020202020204" pitchFamily="34" charset="0"/>
              <a:cs typeface="Arial" panose="020B0604020202020204" pitchFamily="34" charset="0"/>
            </a:endParaRPr>
          </a:p>
          <a:p>
            <a:r>
              <a:rPr lang="en-GB" sz="1100" b="0" dirty="0">
                <a:latin typeface="Arial" panose="020B0604020202020204" pitchFamily="34" charset="0"/>
                <a:cs typeface="Arial" panose="020B0604020202020204" pitchFamily="34" charset="0"/>
              </a:rPr>
              <a:t> </a:t>
            </a:r>
            <a:endParaRPr lang="en-IE" sz="1100" b="0" dirty="0">
              <a:latin typeface="Arial" panose="020B0604020202020204" pitchFamily="34" charset="0"/>
              <a:cs typeface="Arial" panose="020B0604020202020204" pitchFamily="34" charset="0"/>
            </a:endParaRPr>
          </a:p>
          <a:p>
            <a:r>
              <a:rPr lang="en-GB" sz="1100" b="0" dirty="0">
                <a:latin typeface="Arial" panose="020B0604020202020204" pitchFamily="34" charset="0"/>
                <a:cs typeface="Arial" panose="020B0604020202020204" pitchFamily="34" charset="0"/>
              </a:rPr>
              <a:t>The Loner by Tomasz </a:t>
            </a:r>
            <a:r>
              <a:rPr lang="en-GB" sz="1100" b="0" dirty="0" err="1">
                <a:latin typeface="Arial" panose="020B0604020202020204" pitchFamily="34" charset="0"/>
                <a:cs typeface="Arial" panose="020B0604020202020204" pitchFamily="34" charset="0"/>
              </a:rPr>
              <a:t>Konecki</a:t>
            </a:r>
            <a:r>
              <a:rPr lang="en-GB" sz="1100" b="0" dirty="0">
                <a:latin typeface="Arial" panose="020B0604020202020204" pitchFamily="34" charset="0"/>
                <a:cs typeface="Arial" panose="020B0604020202020204" pitchFamily="34" charset="0"/>
              </a:rPr>
              <a:t> (Digital)</a:t>
            </a:r>
            <a:endParaRPr lang="en-IE" sz="1100" b="0" dirty="0">
              <a:latin typeface="Arial" panose="020B0604020202020204" pitchFamily="34" charset="0"/>
              <a:cs typeface="Arial" panose="020B0604020202020204" pitchFamily="34" charset="0"/>
            </a:endParaRPr>
          </a:p>
          <a:p>
            <a:r>
              <a:rPr lang="en-GB" sz="1100" b="0" u="sng" dirty="0">
                <a:latin typeface="Arial" panose="020B0604020202020204" pitchFamily="34" charset="0"/>
                <a:cs typeface="Arial" panose="020B0604020202020204" pitchFamily="34" charset="0"/>
                <a:hlinkClick r:id="rId5"/>
              </a:rPr>
              <a:t>https://europa.eu/euandme/content/loner-directed-tomasz-konecki_en</a:t>
            </a:r>
            <a:endParaRPr lang="en-IE" sz="1100" b="0" dirty="0">
              <a:latin typeface="Arial" panose="020B0604020202020204" pitchFamily="34" charset="0"/>
              <a:cs typeface="Arial" panose="020B0604020202020204" pitchFamily="34" charset="0"/>
            </a:endParaRPr>
          </a:p>
          <a:p>
            <a:r>
              <a:rPr lang="en-GB" sz="1100" b="0" dirty="0">
                <a:latin typeface="Arial" panose="020B0604020202020204" pitchFamily="34" charset="0"/>
                <a:cs typeface="Arial" panose="020B0604020202020204" pitchFamily="34" charset="0"/>
              </a:rPr>
              <a:t> </a:t>
            </a:r>
            <a:endParaRPr lang="en-IE" sz="1100" b="0" dirty="0">
              <a:latin typeface="Arial" panose="020B0604020202020204" pitchFamily="34" charset="0"/>
              <a:cs typeface="Arial" panose="020B0604020202020204" pitchFamily="34" charset="0"/>
            </a:endParaRPr>
          </a:p>
          <a:p>
            <a:r>
              <a:rPr lang="en-GB" sz="1100" b="0" dirty="0">
                <a:latin typeface="Arial" panose="020B0604020202020204" pitchFamily="34" charset="0"/>
                <a:cs typeface="Arial" panose="020B0604020202020204" pitchFamily="34" charset="0"/>
              </a:rPr>
              <a:t>Debut by </a:t>
            </a:r>
            <a:r>
              <a:rPr lang="en-GB" sz="1100" b="0" dirty="0" err="1">
                <a:latin typeface="Arial" panose="020B0604020202020204" pitchFamily="34" charset="0"/>
                <a:cs typeface="Arial" panose="020B0604020202020204" pitchFamily="34" charset="0"/>
              </a:rPr>
              <a:t>Dalibor</a:t>
            </a:r>
            <a:r>
              <a:rPr lang="en-GB" sz="1100" b="0" dirty="0">
                <a:latin typeface="Arial" panose="020B0604020202020204" pitchFamily="34" charset="0"/>
                <a:cs typeface="Arial" panose="020B0604020202020204" pitchFamily="34" charset="0"/>
              </a:rPr>
              <a:t> </a:t>
            </a:r>
            <a:r>
              <a:rPr lang="en-GB" sz="1100" b="0" dirty="0" err="1">
                <a:latin typeface="Arial" panose="020B0604020202020204" pitchFamily="34" charset="0"/>
                <a:cs typeface="Arial" panose="020B0604020202020204" pitchFamily="34" charset="0"/>
              </a:rPr>
              <a:t>Matanić</a:t>
            </a:r>
            <a:r>
              <a:rPr lang="en-GB" sz="1100" b="0" dirty="0">
                <a:latin typeface="Arial" panose="020B0604020202020204" pitchFamily="34" charset="0"/>
                <a:cs typeface="Arial" panose="020B0604020202020204" pitchFamily="34" charset="0"/>
              </a:rPr>
              <a:t> (Rights)</a:t>
            </a:r>
            <a:endParaRPr lang="en-IE" sz="1100" b="0" dirty="0">
              <a:latin typeface="Arial" panose="020B0604020202020204" pitchFamily="34" charset="0"/>
              <a:cs typeface="Arial" panose="020B0604020202020204" pitchFamily="34" charset="0"/>
            </a:endParaRPr>
          </a:p>
          <a:p>
            <a:r>
              <a:rPr lang="en-GB" sz="1100" b="0" u="sng" dirty="0">
                <a:latin typeface="Arial" panose="020B0604020202020204" pitchFamily="34" charset="0"/>
                <a:cs typeface="Arial" panose="020B0604020202020204" pitchFamily="34" charset="0"/>
                <a:hlinkClick r:id="rId6"/>
              </a:rPr>
              <a:t>https://europa.eu/euandme/content/debut-directed-dalibor-matani%C4%87_en</a:t>
            </a:r>
            <a:endParaRPr lang="en-IE" sz="1100" b="0" dirty="0">
              <a:latin typeface="Arial" panose="020B0604020202020204" pitchFamily="34" charset="0"/>
              <a:cs typeface="Arial" panose="020B0604020202020204" pitchFamily="34" charset="0"/>
            </a:endParaRPr>
          </a:p>
          <a:p>
            <a:r>
              <a:rPr lang="en-GB" sz="1100" b="0" dirty="0">
                <a:latin typeface="Arial" panose="020B0604020202020204" pitchFamily="34" charset="0"/>
                <a:cs typeface="Arial" panose="020B0604020202020204" pitchFamily="34" charset="0"/>
              </a:rPr>
              <a:t> </a:t>
            </a:r>
            <a:endParaRPr lang="en-IE" sz="1100" b="0" dirty="0">
              <a:latin typeface="Arial" panose="020B0604020202020204" pitchFamily="34" charset="0"/>
              <a:cs typeface="Arial" panose="020B0604020202020204" pitchFamily="34" charset="0"/>
            </a:endParaRPr>
          </a:p>
          <a:p>
            <a:r>
              <a:rPr lang="en-GB" sz="1100" b="0" dirty="0">
                <a:latin typeface="Arial" panose="020B0604020202020204" pitchFamily="34" charset="0"/>
                <a:cs typeface="Arial" panose="020B0604020202020204" pitchFamily="34" charset="0"/>
              </a:rPr>
              <a:t>Party Animal by </a:t>
            </a:r>
            <a:r>
              <a:rPr lang="en-GB" sz="1100" b="0" dirty="0" err="1">
                <a:latin typeface="Arial" panose="020B0604020202020204" pitchFamily="34" charset="0"/>
                <a:cs typeface="Arial" panose="020B0604020202020204" pitchFamily="34" charset="0"/>
              </a:rPr>
              <a:t>Yorgos</a:t>
            </a:r>
            <a:r>
              <a:rPr lang="en-GB" sz="1100" b="0" dirty="0">
                <a:latin typeface="Arial" panose="020B0604020202020204" pitchFamily="34" charset="0"/>
                <a:cs typeface="Arial" panose="020B0604020202020204" pitchFamily="34" charset="0"/>
              </a:rPr>
              <a:t> </a:t>
            </a:r>
            <a:r>
              <a:rPr lang="en-GB" sz="1100" b="0" dirty="0" err="1">
                <a:latin typeface="Arial" panose="020B0604020202020204" pitchFamily="34" charset="0"/>
                <a:cs typeface="Arial" panose="020B0604020202020204" pitchFamily="34" charset="0"/>
              </a:rPr>
              <a:t>Zois</a:t>
            </a:r>
            <a:r>
              <a:rPr lang="en-GB" sz="1100" b="0" dirty="0">
                <a:latin typeface="Arial" panose="020B0604020202020204" pitchFamily="34" charset="0"/>
                <a:cs typeface="Arial" panose="020B0604020202020204" pitchFamily="34" charset="0"/>
              </a:rPr>
              <a:t> (Skills and business)</a:t>
            </a:r>
            <a:endParaRPr lang="en-IE" sz="1100" b="0" dirty="0">
              <a:latin typeface="Arial" panose="020B0604020202020204" pitchFamily="34" charset="0"/>
              <a:cs typeface="Arial" panose="020B0604020202020204" pitchFamily="34" charset="0"/>
            </a:endParaRPr>
          </a:p>
          <a:p>
            <a:r>
              <a:rPr lang="en-GB" sz="1100" b="0" u="sng" dirty="0">
                <a:latin typeface="Arial" panose="020B0604020202020204" pitchFamily="34" charset="0"/>
                <a:cs typeface="Arial" panose="020B0604020202020204" pitchFamily="34" charset="0"/>
                <a:hlinkClick r:id="rId7"/>
              </a:rPr>
              <a:t>https://europa.eu/euandme/content/party-animal-directed-yorgos-zois_en</a:t>
            </a:r>
            <a:endParaRPr lang="en-IE" sz="1100" b="0" dirty="0">
              <a:latin typeface="Arial" panose="020B0604020202020204" pitchFamily="34" charset="0"/>
              <a:cs typeface="Arial" panose="020B0604020202020204" pitchFamily="34" charset="0"/>
            </a:endParaRPr>
          </a:p>
          <a:p>
            <a:r>
              <a:rPr lang="en-GB" sz="1100" b="0" dirty="0">
                <a:latin typeface="Arial" panose="020B0604020202020204" pitchFamily="34" charset="0"/>
                <a:cs typeface="Arial" panose="020B0604020202020204" pitchFamily="34" charset="0"/>
              </a:rPr>
              <a:t> </a:t>
            </a:r>
            <a:endParaRPr lang="en-IE" sz="1100" b="0" dirty="0">
              <a:latin typeface="Arial" panose="020B0604020202020204" pitchFamily="34" charset="0"/>
              <a:cs typeface="Arial" panose="020B0604020202020204" pitchFamily="34" charset="0"/>
            </a:endParaRPr>
          </a:p>
          <a:p>
            <a:r>
              <a:rPr lang="en-GB" sz="1100" b="0" dirty="0">
                <a:latin typeface="Arial" panose="020B0604020202020204" pitchFamily="34" charset="0"/>
                <a:cs typeface="Arial" panose="020B0604020202020204" pitchFamily="34" charset="0"/>
              </a:rPr>
              <a:t>Oona by </a:t>
            </a:r>
            <a:r>
              <a:rPr lang="en-GB" sz="1100" b="0" dirty="0" err="1">
                <a:latin typeface="Arial" panose="020B0604020202020204" pitchFamily="34" charset="0"/>
                <a:cs typeface="Arial" panose="020B0604020202020204" pitchFamily="34" charset="0"/>
              </a:rPr>
              <a:t>Zaida</a:t>
            </a:r>
            <a:r>
              <a:rPr lang="en-GB" sz="1100" b="0" dirty="0">
                <a:latin typeface="Arial" panose="020B0604020202020204" pitchFamily="34" charset="0"/>
                <a:cs typeface="Arial" panose="020B0604020202020204" pitchFamily="34" charset="0"/>
              </a:rPr>
              <a:t> </a:t>
            </a:r>
            <a:r>
              <a:rPr lang="en-GB" sz="1100" b="0" dirty="0" err="1">
                <a:latin typeface="Arial" panose="020B0604020202020204" pitchFamily="34" charset="0"/>
                <a:cs typeface="Arial" panose="020B0604020202020204" pitchFamily="34" charset="0"/>
              </a:rPr>
              <a:t>Bergroth</a:t>
            </a:r>
            <a:r>
              <a:rPr lang="en-GB" sz="1100" b="0" dirty="0">
                <a:latin typeface="Arial" panose="020B0604020202020204" pitchFamily="34" charset="0"/>
                <a:cs typeface="Arial" panose="020B0604020202020204" pitchFamily="34" charset="0"/>
              </a:rPr>
              <a:t> (</a:t>
            </a:r>
            <a:r>
              <a:rPr lang="en-GB" sz="1100" b="0" dirty="0" err="1">
                <a:latin typeface="Arial" panose="020B0604020202020204" pitchFamily="34" charset="0"/>
                <a:cs typeface="Arial" panose="020B0604020202020204" pitchFamily="34" charset="0"/>
              </a:rPr>
              <a:t>Sustinability</a:t>
            </a:r>
            <a:r>
              <a:rPr lang="en-GB" sz="1100" b="0" dirty="0">
                <a:latin typeface="Arial" panose="020B0604020202020204" pitchFamily="34" charset="0"/>
                <a:cs typeface="Arial" panose="020B0604020202020204" pitchFamily="34" charset="0"/>
              </a:rPr>
              <a:t>)</a:t>
            </a:r>
            <a:endParaRPr lang="en-IE" sz="1100" b="0" dirty="0">
              <a:latin typeface="Arial" panose="020B0604020202020204" pitchFamily="34" charset="0"/>
              <a:cs typeface="Arial" panose="020B0604020202020204" pitchFamily="34" charset="0"/>
            </a:endParaRPr>
          </a:p>
          <a:p>
            <a:r>
              <a:rPr lang="en-GB" sz="1100" b="0" u="sng" dirty="0">
                <a:latin typeface="Arial" panose="020B0604020202020204" pitchFamily="34" charset="0"/>
                <a:cs typeface="Arial" panose="020B0604020202020204" pitchFamily="34" charset="0"/>
                <a:hlinkClick r:id="rId8"/>
              </a:rPr>
              <a:t>https://europa.eu/euandme/content/oona-directed-zaida-bergroth_en</a:t>
            </a:r>
            <a:endParaRPr lang="en-IE" sz="1100" b="0" dirty="0">
              <a:latin typeface="Arial" panose="020B0604020202020204" pitchFamily="34" charset="0"/>
              <a:cs typeface="Arial" panose="020B0604020202020204" pitchFamily="34" charset="0"/>
            </a:endParaRPr>
          </a:p>
          <a:p>
            <a:r>
              <a:rPr lang="en-GB" sz="1100" b="0" dirty="0">
                <a:latin typeface="Arial" panose="020B0604020202020204" pitchFamily="34" charset="0"/>
                <a:cs typeface="Arial" panose="020B0604020202020204" pitchFamily="34" charset="0"/>
              </a:rPr>
              <a:t> </a:t>
            </a:r>
            <a:endParaRPr lang="en-IE" sz="1100" b="0" dirty="0">
              <a:latin typeface="Arial" panose="020B0604020202020204" pitchFamily="34" charset="0"/>
              <a:cs typeface="Arial" panose="020B0604020202020204" pitchFamily="34" charset="0"/>
            </a:endParaRPr>
          </a:p>
          <a:p>
            <a:r>
              <a:rPr lang="en-GB" sz="1100" b="0" dirty="0">
                <a:latin typeface="Arial" panose="020B0604020202020204" pitchFamily="34" charset="0"/>
                <a:cs typeface="Arial" panose="020B0604020202020204" pitchFamily="34" charset="0"/>
              </a:rPr>
              <a:t>The Key by Valerie Muller and </a:t>
            </a:r>
            <a:r>
              <a:rPr lang="en-GB" sz="1100" b="0" dirty="0" err="1">
                <a:latin typeface="Arial" panose="020B0604020202020204" pitchFamily="34" charset="0"/>
                <a:cs typeface="Arial" panose="020B0604020202020204" pitchFamily="34" charset="0"/>
              </a:rPr>
              <a:t>Angelin</a:t>
            </a:r>
            <a:r>
              <a:rPr lang="en-GB" sz="1100" b="0" dirty="0">
                <a:latin typeface="Arial" panose="020B0604020202020204" pitchFamily="34" charset="0"/>
                <a:cs typeface="Arial" panose="020B0604020202020204" pitchFamily="34" charset="0"/>
              </a:rPr>
              <a:t> </a:t>
            </a:r>
            <a:r>
              <a:rPr lang="en-GB" sz="1100" b="0" dirty="0" err="1">
                <a:latin typeface="Arial" panose="020B0604020202020204" pitchFamily="34" charset="0"/>
                <a:cs typeface="Arial" panose="020B0604020202020204" pitchFamily="34" charset="0"/>
              </a:rPr>
              <a:t>Preljocaj</a:t>
            </a:r>
            <a:r>
              <a:rPr lang="en-GB" sz="1100" b="0" dirty="0">
                <a:latin typeface="Arial" panose="020B0604020202020204" pitchFamily="34" charset="0"/>
                <a:cs typeface="Arial" panose="020B0604020202020204" pitchFamily="34" charset="0"/>
              </a:rPr>
              <a:t> (Fundamental values - United in diversity)</a:t>
            </a:r>
            <a:endParaRPr lang="en-IE" sz="1100" b="0" dirty="0">
              <a:latin typeface="Arial" panose="020B0604020202020204" pitchFamily="34" charset="0"/>
              <a:cs typeface="Arial" panose="020B0604020202020204" pitchFamily="34" charset="0"/>
            </a:endParaRPr>
          </a:p>
          <a:p>
            <a:r>
              <a:rPr lang="en-GB" sz="1100" b="0" u="sng" dirty="0">
                <a:latin typeface="Arial" panose="020B0604020202020204" pitchFamily="34" charset="0"/>
                <a:cs typeface="Arial" panose="020B0604020202020204" pitchFamily="34" charset="0"/>
                <a:hlinkClick r:id="rId9"/>
              </a:rPr>
              <a:t>https://europa.eu/euandme/content/key-directed-valerie-muller-and-angelin-preljocaj_en</a:t>
            </a:r>
            <a:endParaRPr lang="en-IE" sz="1100" b="0" dirty="0">
              <a:latin typeface="Arial" panose="020B0604020202020204" pitchFamily="34" charset="0"/>
              <a:cs typeface="Arial" panose="020B0604020202020204" pitchFamily="34" charset="0"/>
            </a:endParaRPr>
          </a:p>
          <a:p>
            <a:r>
              <a:rPr lang="en-GB" sz="1100" b="0" dirty="0">
                <a:latin typeface="Arial" panose="020B0604020202020204" pitchFamily="34" charset="0"/>
                <a:cs typeface="Arial" panose="020B0604020202020204" pitchFamily="34" charset="0"/>
              </a:rPr>
              <a:t> </a:t>
            </a:r>
            <a:endParaRPr lang="en-IE" sz="1100" b="0" dirty="0">
              <a:latin typeface="Arial" panose="020B0604020202020204" pitchFamily="34" charset="0"/>
              <a:cs typeface="Arial" panose="020B0604020202020204" pitchFamily="34" charset="0"/>
            </a:endParaRPr>
          </a:p>
          <a:p>
            <a:r>
              <a:rPr lang="en-GB" sz="1100" b="0" dirty="0">
                <a:latin typeface="Arial" panose="020B0604020202020204" pitchFamily="34" charset="0"/>
                <a:cs typeface="Arial" panose="020B0604020202020204" pitchFamily="34" charset="0"/>
              </a:rPr>
              <a:t>The Shape by </a:t>
            </a:r>
            <a:r>
              <a:rPr lang="en-GB" sz="1100" b="0" dirty="0" err="1">
                <a:latin typeface="Arial" panose="020B0604020202020204" pitchFamily="34" charset="0"/>
                <a:cs typeface="Arial" panose="020B0604020202020204" pitchFamily="34" charset="0"/>
              </a:rPr>
              <a:t>Jaco</a:t>
            </a:r>
            <a:r>
              <a:rPr lang="en-GB" sz="1100" b="0" dirty="0">
                <a:latin typeface="Arial" panose="020B0604020202020204" pitchFamily="34" charset="0"/>
                <a:cs typeface="Arial" panose="020B0604020202020204" pitchFamily="34" charset="0"/>
              </a:rPr>
              <a:t> Van </a:t>
            </a:r>
            <a:r>
              <a:rPr lang="en-GB" sz="1100" b="0" dirty="0" err="1">
                <a:latin typeface="Arial" panose="020B0604020202020204" pitchFamily="34" charset="0"/>
                <a:cs typeface="Arial" panose="020B0604020202020204" pitchFamily="34" charset="0"/>
              </a:rPr>
              <a:t>Dormael</a:t>
            </a:r>
            <a:r>
              <a:rPr lang="en-GB" sz="1100" b="0" dirty="0">
                <a:latin typeface="Arial" panose="020B0604020202020204" pitchFamily="34" charset="0"/>
                <a:cs typeface="Arial" panose="020B0604020202020204" pitchFamily="34" charset="0"/>
              </a:rPr>
              <a:t> (Freedom of speech and media pluralism)</a:t>
            </a:r>
            <a:endParaRPr lang="en-IE" sz="1100" b="0" dirty="0">
              <a:latin typeface="Arial" panose="020B0604020202020204" pitchFamily="34" charset="0"/>
              <a:cs typeface="Arial" panose="020B0604020202020204" pitchFamily="34" charset="0"/>
            </a:endParaRPr>
          </a:p>
          <a:p>
            <a:r>
              <a:rPr lang="en-GB" sz="1100" b="0" u="sng" dirty="0">
                <a:latin typeface="Arial" panose="020B0604020202020204" pitchFamily="34" charset="0"/>
                <a:cs typeface="Arial" panose="020B0604020202020204" pitchFamily="34" charset="0"/>
                <a:hlinkClick r:id="rId10"/>
              </a:rPr>
              <a:t>https://europa.eu/euandme/content/shape-directed-jaco-van-dormael_en</a:t>
            </a:r>
            <a:endParaRPr lang="en-IE" sz="1100" b="0" dirty="0">
              <a:latin typeface="Arial" panose="020B0604020202020204" pitchFamily="34" charset="0"/>
              <a:cs typeface="Arial" panose="020B0604020202020204" pitchFamily="34" charset="0"/>
            </a:endParaRPr>
          </a:p>
          <a:p>
            <a:pPr lvl="0" eaLnBrk="0" hangingPunct="0">
              <a:spcBef>
                <a:spcPct val="30000"/>
              </a:spcBef>
              <a:defRPr/>
            </a:pPr>
            <a:endParaRPr lang="en-GB" sz="1100" b="0" dirty="0" smtClean="0">
              <a:latin typeface="Arial" panose="020B0604020202020204" pitchFamily="34" charset="0"/>
              <a:cs typeface="Arial" panose="020B0604020202020204" pitchFamily="34" charset="0"/>
            </a:endParaRPr>
          </a:p>
          <a:p>
            <a:pPr defTabSz="914289">
              <a:defRPr/>
            </a:pPr>
            <a:r>
              <a:rPr lang="en-GB" sz="1100" b="0" u="sng" dirty="0" smtClean="0">
                <a:latin typeface="Arial" panose="020B0604020202020204" pitchFamily="34" charset="0"/>
                <a:cs typeface="Arial" panose="020B0604020202020204" pitchFamily="34" charset="0"/>
              </a:rPr>
              <a:t>EU Protects</a:t>
            </a:r>
          </a:p>
          <a:p>
            <a:pPr defTabSz="914289">
              <a:defRPr/>
            </a:pPr>
            <a:endParaRPr lang="en-US" sz="1100" b="0" kern="0" dirty="0">
              <a:solidFill>
                <a:srgbClr val="002060"/>
              </a:solidFill>
              <a:latin typeface="Arial" panose="020B0604020202020204" pitchFamily="34" charset="0"/>
              <a:cs typeface="Arial" panose="020B0604020202020204" pitchFamily="34" charset="0"/>
            </a:endParaRPr>
          </a:p>
          <a:p>
            <a:pPr defTabSz="914289">
              <a:defRPr/>
            </a:pPr>
            <a:r>
              <a:rPr lang="en-IE" sz="1100" b="0" dirty="0">
                <a:latin typeface="Arial" panose="020B0604020202020204" pitchFamily="34" charset="0"/>
                <a:cs typeface="Arial" panose="020B0604020202020204" pitchFamily="34" charset="0"/>
                <a:hlinkClick r:id="rId11"/>
              </a:rPr>
              <a:t>Civil Protection: How Europe came together to fight forest fires</a:t>
            </a:r>
            <a:endParaRPr lang="en-IE" sz="1100" b="0" dirty="0">
              <a:latin typeface="Arial" panose="020B0604020202020204" pitchFamily="34" charset="0"/>
              <a:cs typeface="Arial" panose="020B0604020202020204" pitchFamily="34" charset="0"/>
            </a:endParaRPr>
          </a:p>
          <a:p>
            <a:pPr defTabSz="914289">
              <a:defRPr/>
            </a:pPr>
            <a:r>
              <a:rPr lang="en-IE" sz="1100" b="0"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https://youtu.be/dauzWlcbavA</a:t>
            </a:r>
            <a:r>
              <a:rPr lang="en-IE" sz="1100" b="0" dirty="0">
                <a:latin typeface="Arial" panose="020B0604020202020204" pitchFamily="34" charset="0"/>
                <a:cs typeface="Arial" panose="020B0604020202020204" pitchFamily="34" charset="0"/>
              </a:rPr>
              <a:t/>
            </a:r>
            <a:br>
              <a:rPr lang="en-IE" sz="1100" b="0" dirty="0">
                <a:latin typeface="Arial" panose="020B0604020202020204" pitchFamily="34" charset="0"/>
                <a:cs typeface="Arial" panose="020B0604020202020204" pitchFamily="34" charset="0"/>
              </a:rPr>
            </a:br>
            <a:r>
              <a:rPr lang="en-IE" sz="1100" b="0" dirty="0">
                <a:latin typeface="Arial" panose="020B0604020202020204" pitchFamily="34" charset="0"/>
                <a:cs typeface="Arial" panose="020B0604020202020204" pitchFamily="34" charset="0"/>
              </a:rPr>
              <a:t/>
            </a:r>
            <a:br>
              <a:rPr lang="en-IE" sz="1100" b="0" dirty="0">
                <a:latin typeface="Arial" panose="020B0604020202020204" pitchFamily="34" charset="0"/>
                <a:cs typeface="Arial" panose="020B0604020202020204" pitchFamily="34" charset="0"/>
              </a:rPr>
            </a:br>
            <a:r>
              <a:rPr lang="en-IE" sz="1100" b="0" u="sng" dirty="0">
                <a:latin typeface="Arial" panose="020B0604020202020204" pitchFamily="34" charset="0"/>
                <a:cs typeface="Arial" panose="020B0604020202020204" pitchFamily="34" charset="0"/>
                <a:hlinkClick r:id="rId12"/>
              </a:rPr>
              <a:t>Organised Crime: How Europe shattered a human trafficking ring</a:t>
            </a:r>
            <a:r>
              <a:rPr lang="en-IE" sz="1100" b="0" dirty="0">
                <a:latin typeface="Arial" panose="020B0604020202020204" pitchFamily="34" charset="0"/>
                <a:cs typeface="Arial" panose="020B0604020202020204" pitchFamily="34" charset="0"/>
              </a:rPr>
              <a:t/>
            </a:r>
            <a:br>
              <a:rPr lang="en-IE" sz="1100" b="0" dirty="0">
                <a:latin typeface="Arial" panose="020B0604020202020204" pitchFamily="34" charset="0"/>
                <a:cs typeface="Arial" panose="020B0604020202020204" pitchFamily="34" charset="0"/>
              </a:rPr>
            </a:br>
            <a:r>
              <a:rPr lang="en-IE" sz="1100" b="0" dirty="0">
                <a:latin typeface="Arial" panose="020B0604020202020204" pitchFamily="34" charset="0"/>
                <a:cs typeface="Arial" panose="020B0604020202020204" pitchFamily="34" charset="0"/>
              </a:rPr>
              <a:t>https://youtu.be/LuoqDjrUPTw</a:t>
            </a:r>
            <a:br>
              <a:rPr lang="en-IE" sz="1100" b="0" dirty="0">
                <a:latin typeface="Arial" panose="020B0604020202020204" pitchFamily="34" charset="0"/>
                <a:cs typeface="Arial" panose="020B0604020202020204" pitchFamily="34" charset="0"/>
              </a:rPr>
            </a:br>
            <a:r>
              <a:rPr lang="en-IE" sz="1100" b="0" dirty="0">
                <a:latin typeface="Arial" panose="020B0604020202020204" pitchFamily="34" charset="0"/>
                <a:cs typeface="Arial" panose="020B0604020202020204" pitchFamily="34" charset="0"/>
              </a:rPr>
              <a:t/>
            </a:r>
            <a:br>
              <a:rPr lang="en-IE" sz="1100" b="0" dirty="0">
                <a:latin typeface="Arial" panose="020B0604020202020204" pitchFamily="34" charset="0"/>
                <a:cs typeface="Arial" panose="020B0604020202020204" pitchFamily="34" charset="0"/>
              </a:rPr>
            </a:br>
            <a:r>
              <a:rPr lang="en-IE" sz="1100" b="0" u="sng" dirty="0">
                <a:latin typeface="Arial" panose="020B0604020202020204" pitchFamily="34" charset="0"/>
                <a:cs typeface="Arial" panose="020B0604020202020204" pitchFamily="34" charset="0"/>
                <a:hlinkClick r:id="rId13"/>
              </a:rPr>
              <a:t>Rare Diseases: How the EU connected experts to treat epilepsy</a:t>
            </a:r>
            <a:r>
              <a:rPr lang="en-IE" sz="1100" b="0" dirty="0">
                <a:latin typeface="Arial" panose="020B0604020202020204" pitchFamily="34" charset="0"/>
                <a:cs typeface="Arial" panose="020B0604020202020204" pitchFamily="34" charset="0"/>
              </a:rPr>
              <a:t/>
            </a:r>
            <a:br>
              <a:rPr lang="en-IE" sz="1100" b="0" dirty="0">
                <a:latin typeface="Arial" panose="020B0604020202020204" pitchFamily="34" charset="0"/>
                <a:cs typeface="Arial" panose="020B0604020202020204" pitchFamily="34" charset="0"/>
              </a:rPr>
            </a:br>
            <a:r>
              <a:rPr lang="en-IE" sz="1100" b="0" dirty="0">
                <a:latin typeface="Arial" panose="020B0604020202020204" pitchFamily="34" charset="0"/>
                <a:cs typeface="Arial" panose="020B0604020202020204" pitchFamily="34" charset="0"/>
              </a:rPr>
              <a:t>https://youtu.be/_nxis0PIE3A</a:t>
            </a:r>
            <a:br>
              <a:rPr lang="en-IE" sz="1100" b="0" dirty="0">
                <a:latin typeface="Arial" panose="020B0604020202020204" pitchFamily="34" charset="0"/>
                <a:cs typeface="Arial" panose="020B0604020202020204" pitchFamily="34" charset="0"/>
              </a:rPr>
            </a:br>
            <a:r>
              <a:rPr lang="en-IE" sz="1100" b="0" dirty="0">
                <a:latin typeface="Arial" panose="020B0604020202020204" pitchFamily="34" charset="0"/>
                <a:cs typeface="Arial" panose="020B0604020202020204" pitchFamily="34" charset="0"/>
              </a:rPr>
              <a:t/>
            </a:r>
            <a:br>
              <a:rPr lang="en-IE" sz="1100" b="0" dirty="0">
                <a:latin typeface="Arial" panose="020B0604020202020204" pitchFamily="34" charset="0"/>
                <a:cs typeface="Arial" panose="020B0604020202020204" pitchFamily="34" charset="0"/>
              </a:rPr>
            </a:br>
            <a:r>
              <a:rPr lang="en-IE" sz="1100" b="0" u="sng" dirty="0">
                <a:latin typeface="Arial" panose="020B0604020202020204" pitchFamily="34" charset="0"/>
                <a:cs typeface="Arial" panose="020B0604020202020204" pitchFamily="34" charset="0"/>
                <a:hlinkClick r:id="rId14"/>
              </a:rPr>
              <a:t>Extremism: How the EU is combatting radicalisation</a:t>
            </a:r>
            <a:r>
              <a:rPr lang="en-IE" sz="1100" b="0" dirty="0">
                <a:latin typeface="Arial" panose="020B0604020202020204" pitchFamily="34" charset="0"/>
                <a:cs typeface="Arial" panose="020B0604020202020204" pitchFamily="34" charset="0"/>
              </a:rPr>
              <a:t/>
            </a:r>
            <a:br>
              <a:rPr lang="en-IE" sz="1100" b="0" dirty="0">
                <a:latin typeface="Arial" panose="020B0604020202020204" pitchFamily="34" charset="0"/>
                <a:cs typeface="Arial" panose="020B0604020202020204" pitchFamily="34" charset="0"/>
              </a:rPr>
            </a:br>
            <a:r>
              <a:rPr lang="en-IE" sz="1100" b="0" dirty="0">
                <a:latin typeface="Arial" panose="020B0604020202020204" pitchFamily="34" charset="0"/>
                <a:cs typeface="Arial" panose="020B0604020202020204" pitchFamily="34" charset="0"/>
              </a:rPr>
              <a:t>https://youtu.be/JmBtm1nUacE</a:t>
            </a:r>
            <a:br>
              <a:rPr lang="en-IE" sz="1100" b="0" dirty="0">
                <a:latin typeface="Arial" panose="020B0604020202020204" pitchFamily="34" charset="0"/>
                <a:cs typeface="Arial" panose="020B0604020202020204" pitchFamily="34" charset="0"/>
              </a:rPr>
            </a:br>
            <a:r>
              <a:rPr lang="en-IE" sz="1100" b="0" dirty="0">
                <a:latin typeface="Arial" panose="020B0604020202020204" pitchFamily="34" charset="0"/>
                <a:cs typeface="Arial" panose="020B0604020202020204" pitchFamily="34" charset="0"/>
              </a:rPr>
              <a:t/>
            </a:r>
            <a:br>
              <a:rPr lang="en-IE" sz="1100" b="0" dirty="0">
                <a:latin typeface="Arial" panose="020B0604020202020204" pitchFamily="34" charset="0"/>
                <a:cs typeface="Arial" panose="020B0604020202020204" pitchFamily="34" charset="0"/>
              </a:rPr>
            </a:br>
            <a:r>
              <a:rPr lang="en-IE" sz="1100" b="0" u="sng" dirty="0">
                <a:latin typeface="Arial" panose="020B0604020202020204" pitchFamily="34" charset="0"/>
                <a:cs typeface="Arial" panose="020B0604020202020204" pitchFamily="34" charset="0"/>
                <a:hlinkClick r:id="rId15"/>
              </a:rPr>
              <a:t>Integration: The journey of an asylum seeker</a:t>
            </a:r>
            <a:r>
              <a:rPr lang="en-IE" sz="1100" b="0" dirty="0">
                <a:latin typeface="Arial" panose="020B0604020202020204" pitchFamily="34" charset="0"/>
                <a:cs typeface="Arial" panose="020B0604020202020204" pitchFamily="34" charset="0"/>
              </a:rPr>
              <a:t/>
            </a:r>
            <a:br>
              <a:rPr lang="en-IE" sz="1100" b="0" dirty="0">
                <a:latin typeface="Arial" panose="020B0604020202020204" pitchFamily="34" charset="0"/>
                <a:cs typeface="Arial" panose="020B0604020202020204" pitchFamily="34" charset="0"/>
              </a:rPr>
            </a:br>
            <a:r>
              <a:rPr lang="en-IE" sz="1100" b="0" dirty="0">
                <a:latin typeface="Arial" panose="020B0604020202020204" pitchFamily="34" charset="0"/>
                <a:cs typeface="Arial" panose="020B0604020202020204" pitchFamily="34" charset="0"/>
              </a:rPr>
              <a:t>https://youtu.be/1KA_g3fZymQ</a:t>
            </a:r>
            <a:br>
              <a:rPr lang="en-IE" sz="1100" b="0" dirty="0">
                <a:latin typeface="Arial" panose="020B0604020202020204" pitchFamily="34" charset="0"/>
                <a:cs typeface="Arial" panose="020B0604020202020204" pitchFamily="34" charset="0"/>
              </a:rPr>
            </a:br>
            <a:r>
              <a:rPr lang="en-IE" sz="1100" b="0" dirty="0">
                <a:latin typeface="Arial" panose="020B0604020202020204" pitchFamily="34" charset="0"/>
                <a:cs typeface="Arial" panose="020B0604020202020204" pitchFamily="34" charset="0"/>
              </a:rPr>
              <a:t/>
            </a:r>
            <a:br>
              <a:rPr lang="en-IE" sz="1100" b="0" dirty="0">
                <a:latin typeface="Arial" panose="020B0604020202020204" pitchFamily="34" charset="0"/>
                <a:cs typeface="Arial" panose="020B0604020202020204" pitchFamily="34" charset="0"/>
              </a:rPr>
            </a:br>
            <a:r>
              <a:rPr lang="en-IE" sz="1100" b="0" u="sng" dirty="0">
                <a:latin typeface="Arial" panose="020B0604020202020204" pitchFamily="34" charset="0"/>
                <a:cs typeface="Arial" panose="020B0604020202020204" pitchFamily="34" charset="0"/>
                <a:hlinkClick r:id="rId16"/>
              </a:rPr>
              <a:t>Border Protection: Patrolling the EU’s maritime border</a:t>
            </a:r>
            <a:r>
              <a:rPr lang="en-IE" sz="1100" b="0" dirty="0">
                <a:latin typeface="Arial" panose="020B0604020202020204" pitchFamily="34" charset="0"/>
                <a:cs typeface="Arial" panose="020B0604020202020204" pitchFamily="34" charset="0"/>
              </a:rPr>
              <a:t/>
            </a:r>
            <a:br>
              <a:rPr lang="en-IE" sz="1100" b="0" dirty="0">
                <a:latin typeface="Arial" panose="020B0604020202020204" pitchFamily="34" charset="0"/>
                <a:cs typeface="Arial" panose="020B0604020202020204" pitchFamily="34" charset="0"/>
              </a:rPr>
            </a:br>
            <a:r>
              <a:rPr lang="en-IE" sz="1100" b="0" dirty="0">
                <a:latin typeface="Arial" panose="020B0604020202020204" pitchFamily="34" charset="0"/>
                <a:cs typeface="Arial" panose="020B0604020202020204" pitchFamily="34" charset="0"/>
              </a:rPr>
              <a:t>https://</a:t>
            </a:r>
            <a:r>
              <a:rPr lang="en-IE" sz="1100" b="0" dirty="0" smtClean="0">
                <a:latin typeface="Arial" panose="020B0604020202020204" pitchFamily="34" charset="0"/>
                <a:cs typeface="Arial" panose="020B0604020202020204" pitchFamily="34" charset="0"/>
              </a:rPr>
              <a:t>youtu.be/F0qZbFwFRYU</a:t>
            </a:r>
            <a:endParaRPr lang="en-GB" sz="1100" b="0" dirty="0">
              <a:latin typeface="Arial" panose="020B0604020202020204" pitchFamily="34" charset="0"/>
              <a:cs typeface="Arial" panose="020B0604020202020204" pitchFamily="34" charset="0"/>
            </a:endParaRPr>
          </a:p>
          <a:p>
            <a:pPr defTabSz="914289">
              <a:defRPr/>
            </a:pPr>
            <a:endParaRPr lang="en-GB" sz="1100" b="0" dirty="0">
              <a:latin typeface="Arial" panose="020B0604020202020204" pitchFamily="34" charset="0"/>
              <a:cs typeface="Arial" panose="020B0604020202020204" pitchFamily="34" charset="0"/>
            </a:endParaRPr>
          </a:p>
          <a:p>
            <a:pPr defTabSz="914289">
              <a:defRPr/>
            </a:pPr>
            <a:r>
              <a:rPr lang="en-GB" sz="1100" b="0" u="sng" dirty="0">
                <a:latin typeface="Arial" panose="020B0604020202020204" pitchFamily="34" charset="0"/>
                <a:cs typeface="Arial" panose="020B0604020202020204" pitchFamily="34" charset="0"/>
              </a:rPr>
              <a:t>A Day in the Life of an EU citizen</a:t>
            </a:r>
          </a:p>
          <a:p>
            <a:pPr defTabSz="914289">
              <a:defRPr/>
            </a:pPr>
            <a:r>
              <a:rPr lang="en-GB" sz="1100" b="0" dirty="0" smtClean="0">
                <a:latin typeface="Arial" panose="020B0604020202020204" pitchFamily="34" charset="0"/>
                <a:cs typeface="Arial" panose="020B0604020202020204" pitchFamily="34" charset="0"/>
                <a:hlinkClick r:id="rId17"/>
              </a:rPr>
              <a:t>https://audiovisual.ec.europa.eu/en/topnews/M-001712</a:t>
            </a:r>
            <a:endParaRPr lang="en-GB" sz="1100" b="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17</a:t>
            </a:fld>
            <a:endParaRPr lang="en-GB"/>
          </a:p>
        </p:txBody>
      </p:sp>
    </p:spTree>
    <p:extLst>
      <p:ext uri="{BB962C8B-B14F-4D97-AF65-F5344CB8AC3E}">
        <p14:creationId xmlns:p14="http://schemas.microsoft.com/office/powerpoint/2010/main" val="3892823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289">
              <a:buFont typeface="Arial" panose="020B0604020202020204" pitchFamily="34" charset="0"/>
              <a:buNone/>
              <a:defRPr/>
            </a:pPr>
            <a:r>
              <a:rPr lang="en-US" sz="1100" b="0" kern="0" dirty="0" smtClean="0">
                <a:solidFill>
                  <a:srgbClr val="E48C32"/>
                </a:solidFill>
                <a:latin typeface="Arial" panose="020B0604020202020204" pitchFamily="34" charset="0"/>
                <a:cs typeface="Arial" panose="020B0604020202020204" pitchFamily="34" charset="0"/>
              </a:rPr>
              <a:t>Factsheets </a:t>
            </a:r>
            <a:r>
              <a:rPr lang="en-US" sz="1100" b="0" kern="0" dirty="0">
                <a:solidFill>
                  <a:srgbClr val="E48C32"/>
                </a:solidFill>
                <a:latin typeface="Arial" panose="020B0604020202020204" pitchFamily="34" charset="0"/>
                <a:cs typeface="Arial" panose="020B0604020202020204" pitchFamily="34" charset="0"/>
              </a:rPr>
              <a:t>on the Commission’s 10 priorities (7 May 2019)</a:t>
            </a:r>
            <a:endParaRPr lang="en-IE" sz="1100" b="0" dirty="0">
              <a:solidFill>
                <a:srgbClr val="E48C32"/>
              </a:solidFill>
              <a:latin typeface="Arial" panose="020B0604020202020204" pitchFamily="34" charset="0"/>
              <a:cs typeface="Arial" panose="020B0604020202020204" pitchFamily="34" charset="0"/>
            </a:endParaRPr>
          </a:p>
          <a:p>
            <a:r>
              <a:rPr lang="en-IE" sz="1100" b="0" baseline="0" dirty="0" smtClean="0">
                <a:latin typeface="Arial" panose="020B0604020202020204" pitchFamily="34" charset="0"/>
                <a:cs typeface="Arial" panose="020B0604020202020204" pitchFamily="34" charset="0"/>
                <a:hlinkClick r:id="rId3"/>
              </a:rPr>
              <a:t>https://ec.europa.eu/commission/publications/factsheets-commissions-10-priorities_en</a:t>
            </a:r>
            <a:endParaRPr lang="en-IE" sz="1100" b="0" baseline="0" dirty="0" smtClean="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100" b="0" baseline="0" dirty="0" smtClean="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100" b="0" baseline="0" dirty="0" smtClean="0">
                <a:latin typeface="Arial" panose="020B0604020202020204" pitchFamily="34" charset="0"/>
                <a:cs typeface="Arial" panose="020B0604020202020204" pitchFamily="34" charset="0"/>
              </a:rPr>
              <a:t>EU projects</a:t>
            </a:r>
          </a:p>
          <a:p>
            <a:pPr eaLnBrk="0" fontAlgn="base" hangingPunct="0">
              <a:spcBef>
                <a:spcPct val="30000"/>
              </a:spcBef>
              <a:spcAft>
                <a:spcPct val="0"/>
              </a:spcAft>
            </a:pPr>
            <a:r>
              <a:rPr lang="en-IE" sz="1100" b="0" dirty="0" smtClean="0">
                <a:latin typeface="Arial" panose="020B0604020202020204" pitchFamily="34" charset="0"/>
                <a:cs typeface="Arial" panose="020B0604020202020204" pitchFamily="34" charset="0"/>
                <a:hlinkClick r:id="rId4"/>
              </a:rPr>
              <a:t>https://ec.europa.eu/budget/euprojects/search-projects_en</a:t>
            </a:r>
            <a:endParaRPr lang="en-IE" sz="1100" b="0" dirty="0" smtClean="0">
              <a:latin typeface="Arial" panose="020B0604020202020204" pitchFamily="34" charset="0"/>
              <a:cs typeface="Arial" panose="020B0604020202020204" pitchFamily="34" charset="0"/>
            </a:endParaRPr>
          </a:p>
          <a:p>
            <a:pPr eaLnBrk="0" fontAlgn="base" hangingPunct="0">
              <a:spcBef>
                <a:spcPct val="30000"/>
              </a:spcBef>
              <a:spcAft>
                <a:spcPct val="0"/>
              </a:spcAft>
            </a:pPr>
            <a:r>
              <a:rPr lang="en-GB" sz="1100" b="0" dirty="0" smtClean="0">
                <a:latin typeface="Arial" panose="020B0604020202020204" pitchFamily="34" charset="0"/>
                <a:cs typeface="Arial" panose="020B0604020202020204" pitchFamily="34" charset="0"/>
                <a:hlinkClick r:id="rId5"/>
              </a:rPr>
              <a:t>https://ec.europa.eu/regional_policy/en/policy/communication/euinmyregion</a:t>
            </a:r>
            <a:endParaRPr lang="en-GB" sz="1100" b="0" dirty="0" smtClean="0">
              <a:latin typeface="Arial" panose="020B0604020202020204" pitchFamily="34" charset="0"/>
              <a:cs typeface="Arial" panose="020B0604020202020204" pitchFamily="34" charset="0"/>
            </a:endParaRPr>
          </a:p>
          <a:p>
            <a:pPr eaLnBrk="0" fontAlgn="base" hangingPunct="0">
              <a:spcBef>
                <a:spcPct val="30000"/>
              </a:spcBef>
              <a:spcAft>
                <a:spcPct val="0"/>
              </a:spcAft>
            </a:pPr>
            <a:r>
              <a:rPr lang="en-GB" sz="1100" b="0" dirty="0" smtClean="0">
                <a:latin typeface="Arial" panose="020B0604020202020204" pitchFamily="34" charset="0"/>
                <a:cs typeface="Arial" panose="020B0604020202020204" pitchFamily="34" charset="0"/>
                <a:hlinkClick r:id="rId6"/>
              </a:rPr>
              <a:t>https://ec.europa.eu/regional_policy/en/projects</a:t>
            </a:r>
            <a:endParaRPr lang="en-GB" sz="1100" b="0" dirty="0" smtClean="0">
              <a:latin typeface="Arial" panose="020B0604020202020204" pitchFamily="34" charset="0"/>
              <a:cs typeface="Arial" panose="020B0604020202020204" pitchFamily="34" charset="0"/>
            </a:endParaRPr>
          </a:p>
          <a:p>
            <a:endParaRPr lang="en-GB" sz="1100" b="0" baseline="0" dirty="0" smtClean="0">
              <a:latin typeface="Arial" panose="020B0604020202020204" pitchFamily="34" charset="0"/>
              <a:cs typeface="Arial" panose="020B0604020202020204" pitchFamily="34" charset="0"/>
            </a:endParaRPr>
          </a:p>
          <a:p>
            <a:pPr marL="0" indent="0" defTabSz="914289">
              <a:buFont typeface="Arial" panose="020B0604020202020204" pitchFamily="34" charset="0"/>
              <a:buNone/>
              <a:defRPr/>
            </a:pPr>
            <a:r>
              <a:rPr lang="en-GB" sz="1100" b="0" baseline="0" dirty="0" smtClean="0">
                <a:latin typeface="Arial" panose="020B0604020202020204" pitchFamily="34" charset="0"/>
                <a:cs typeface="Arial" panose="020B0604020202020204" pitchFamily="34" charset="0"/>
              </a:rPr>
              <a:t>What Europe Does for Me </a:t>
            </a:r>
          </a:p>
          <a:p>
            <a:r>
              <a:rPr lang="en-GB" sz="1100" b="0" baseline="0" dirty="0" smtClean="0">
                <a:latin typeface="Arial" panose="020B0604020202020204" pitchFamily="34" charset="0"/>
                <a:cs typeface="Arial" panose="020B0604020202020204" pitchFamily="34" charset="0"/>
              </a:rPr>
              <a:t>A website providing around 2,000 examples of what Europe does for citizens in different thematic areas, cities and regions.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IE" sz="1100" b="0" dirty="0" smtClean="0">
                <a:latin typeface="Arial" panose="020B0604020202020204" pitchFamily="34" charset="0"/>
                <a:cs typeface="Arial" panose="020B0604020202020204" pitchFamily="34" charset="0"/>
                <a:hlinkClick r:id="rId7"/>
              </a:rPr>
              <a:t>https://what-europe-does-for-me.eu</a:t>
            </a:r>
            <a:endParaRPr lang="en-GB" sz="1100" b="0" baseline="0" dirty="0" smtClean="0">
              <a:latin typeface="Arial" panose="020B0604020202020204" pitchFamily="34" charset="0"/>
              <a:cs typeface="Arial" panose="020B0604020202020204" pitchFamily="34" charset="0"/>
            </a:endParaRPr>
          </a:p>
          <a:p>
            <a:pPr marL="168256" indent="-168256">
              <a:buFont typeface="Arial" panose="020B0604020202020204" pitchFamily="34" charset="0"/>
              <a:buChar char="•"/>
            </a:pPr>
            <a:endParaRPr lang="en-GB" sz="1100" b="0" baseline="0" dirty="0" smtClean="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100" b="0" baseline="0" dirty="0" smtClean="0">
                <a:latin typeface="Arial" panose="020B0604020202020204" pitchFamily="34" charset="0"/>
                <a:cs typeface="Arial" panose="020B0604020202020204" pitchFamily="34" charset="0"/>
              </a:rPr>
              <a:t>Citizens’ App “Europe at the palm of your hands” (including “What Europe Does for Me”)</a:t>
            </a:r>
          </a:p>
          <a:p>
            <a:pPr marL="0" indent="0">
              <a:buFont typeface="Arial" panose="020B0604020202020204" pitchFamily="34" charset="0"/>
              <a:buNone/>
            </a:pPr>
            <a:r>
              <a:rPr lang="en-GB" sz="1100" b="0" dirty="0" smtClean="0">
                <a:latin typeface="Arial" panose="020B0604020202020204" pitchFamily="34" charset="0"/>
                <a:cs typeface="Arial" panose="020B0604020202020204" pitchFamily="34" charset="0"/>
                <a:hlinkClick r:id="rId8"/>
              </a:rPr>
              <a:t>http</a:t>
            </a:r>
            <a:r>
              <a:rPr lang="en-GB" sz="1100" b="0" dirty="0">
                <a:latin typeface="Arial" panose="020B0604020202020204" pitchFamily="34" charset="0"/>
                <a:cs typeface="Arial" panose="020B0604020202020204" pitchFamily="34" charset="0"/>
                <a:hlinkClick r:id="rId8"/>
              </a:rPr>
              <a:t>://www.europarl.europa.eu/at-your-service/en/stay-informed/citizens-app</a:t>
            </a:r>
            <a:endParaRPr lang="en-GB" sz="1100" b="0" dirty="0">
              <a:latin typeface="Arial" panose="020B0604020202020204" pitchFamily="34" charset="0"/>
              <a:cs typeface="Arial" panose="020B0604020202020204" pitchFamily="34" charset="0"/>
            </a:endParaRPr>
          </a:p>
          <a:p>
            <a:pPr marL="168256" indent="-168256">
              <a:buFont typeface="Arial" panose="020B0604020202020204" pitchFamily="34" charset="0"/>
              <a:buChar char="•"/>
            </a:pPr>
            <a:endParaRPr lang="en-GB" dirty="0"/>
          </a:p>
          <a:p>
            <a:pPr marL="168256" indent="-168256">
              <a:buFont typeface="Arial" panose="020B0604020202020204" pitchFamily="34" charset="0"/>
              <a:buChar char="•"/>
            </a:pPr>
            <a:endParaRPr lang="en-GB" baseline="0" dirty="0" smtClean="0"/>
          </a:p>
          <a:p>
            <a:r>
              <a:rPr lang="en-GB" baseline="0" dirty="0" smtClean="0"/>
              <a:t>    </a:t>
            </a:r>
          </a:p>
          <a:p>
            <a:pPr marL="168256" indent="-168256">
              <a:buFont typeface="Arial" panose="020B0604020202020204" pitchFamily="34" charset="0"/>
              <a:buChar char="•"/>
            </a:pPr>
            <a:endParaRPr lang="en-GB" baseline="0" dirty="0" smtClean="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18</a:t>
            </a:fld>
            <a:endParaRPr lang="en-GB"/>
          </a:p>
        </p:txBody>
      </p:sp>
    </p:spTree>
    <p:extLst>
      <p:ext uri="{BB962C8B-B14F-4D97-AF65-F5344CB8AC3E}">
        <p14:creationId xmlns:p14="http://schemas.microsoft.com/office/powerpoint/2010/main" val="3582149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19</a:t>
            </a:fld>
            <a:endParaRPr lang="en-GB"/>
          </a:p>
        </p:txBody>
      </p:sp>
    </p:spTree>
    <p:extLst>
      <p:ext uri="{BB962C8B-B14F-4D97-AF65-F5344CB8AC3E}">
        <p14:creationId xmlns:p14="http://schemas.microsoft.com/office/powerpoint/2010/main" val="2437602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a:t>
            </a:fld>
            <a:endParaRPr lang="en-GB"/>
          </a:p>
        </p:txBody>
      </p:sp>
    </p:spTree>
    <p:extLst>
      <p:ext uri="{BB962C8B-B14F-4D97-AF65-F5344CB8AC3E}">
        <p14:creationId xmlns:p14="http://schemas.microsoft.com/office/powerpoint/2010/main" val="41857498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20</a:t>
            </a:fld>
            <a:endParaRPr lang="en-GB"/>
          </a:p>
        </p:txBody>
      </p:sp>
    </p:spTree>
    <p:extLst>
      <p:ext uri="{BB962C8B-B14F-4D97-AF65-F5344CB8AC3E}">
        <p14:creationId xmlns:p14="http://schemas.microsoft.com/office/powerpoint/2010/main" val="2688942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89">
              <a:defRPr/>
            </a:pPr>
            <a:r>
              <a:rPr lang="en-GB" sz="1100" i="1" kern="0" dirty="0" smtClean="0">
                <a:solidFill>
                  <a:srgbClr val="002060"/>
                </a:solidFill>
                <a:latin typeface="Arial" panose="020B0604020202020204" pitchFamily="34" charset="0"/>
                <a:cs typeface="Arial" panose="020B0604020202020204" pitchFamily="34" charset="0"/>
                <a:hlinkClick r:id="rId3"/>
              </a:rPr>
              <a:t>Flash </a:t>
            </a:r>
            <a:r>
              <a:rPr lang="en-GB" sz="1100" i="1" kern="0" dirty="0">
                <a:solidFill>
                  <a:srgbClr val="002060"/>
                </a:solidFill>
                <a:latin typeface="Arial" panose="020B0604020202020204" pitchFamily="34" charset="0"/>
                <a:cs typeface="Arial" panose="020B0604020202020204" pitchFamily="34" charset="0"/>
                <a:hlinkClick r:id="rId3"/>
              </a:rPr>
              <a:t>Eurobarometer, February 2018</a:t>
            </a:r>
            <a:r>
              <a:rPr lang="en-GB" sz="1100" i="1" kern="0" dirty="0">
                <a:solidFill>
                  <a:srgbClr val="002060"/>
                </a:solidFill>
                <a:latin typeface="Arial" panose="020B0604020202020204" pitchFamily="34" charset="0"/>
                <a:cs typeface="Arial" panose="020B0604020202020204" pitchFamily="34" charset="0"/>
              </a:rPr>
              <a:t>; </a:t>
            </a:r>
            <a:r>
              <a:rPr lang="en-GB" sz="1100" i="1" kern="0" dirty="0">
                <a:solidFill>
                  <a:srgbClr val="002060"/>
                </a:solidFill>
                <a:latin typeface="Arial" panose="020B0604020202020204" pitchFamily="34" charset="0"/>
                <a:cs typeface="Arial" panose="020B0604020202020204" pitchFamily="34" charset="0"/>
                <a:hlinkClick r:id="rId4"/>
              </a:rPr>
              <a:t>Special Eurobarometer, September 2018</a:t>
            </a:r>
            <a:endParaRPr lang="en-IE" sz="1100" i="1" kern="0" dirty="0">
              <a:solidFill>
                <a:srgbClr val="002060"/>
              </a:solidFill>
              <a:latin typeface="Arial" panose="020B0604020202020204" pitchFamily="34" charset="0"/>
              <a:cs typeface="Arial" panose="020B0604020202020204" pitchFamily="34" charset="0"/>
            </a:endParaRPr>
          </a:p>
          <a:p>
            <a:pPr lvl="0"/>
            <a:endParaRPr lang="en-GB" sz="1100" dirty="0" smtClean="0">
              <a:latin typeface="Arial" panose="020B0604020202020204" pitchFamily="34" charset="0"/>
              <a:cs typeface="Arial" panose="020B0604020202020204" pitchFamily="34" charset="0"/>
            </a:endParaRPr>
          </a:p>
          <a:p>
            <a:pPr lvl="0"/>
            <a:r>
              <a:rPr lang="en-GB" sz="1100" b="0" dirty="0" smtClean="0">
                <a:latin typeface="Arial" panose="020B0604020202020204" pitchFamily="34" charset="0"/>
                <a:cs typeface="Arial" panose="020B0604020202020204" pitchFamily="34" charset="0"/>
              </a:rPr>
              <a:t>2018 Action Plan against Disinformation:</a:t>
            </a:r>
            <a:r>
              <a:rPr lang="en-GB" sz="1100" b="0" baseline="0" dirty="0" smtClean="0">
                <a:latin typeface="Arial" panose="020B0604020202020204" pitchFamily="34" charset="0"/>
                <a:cs typeface="Arial" panose="020B0604020202020204" pitchFamily="34" charset="0"/>
              </a:rPr>
              <a:t> </a:t>
            </a:r>
          </a:p>
          <a:p>
            <a:pPr lvl="0"/>
            <a:r>
              <a:rPr lang="en-IE" sz="1100" dirty="0" smtClean="0">
                <a:latin typeface="Arial" panose="020B0604020202020204" pitchFamily="34" charset="0"/>
                <a:cs typeface="Arial" panose="020B0604020202020204" pitchFamily="34" charset="0"/>
                <a:hlinkClick r:id="rId5"/>
              </a:rPr>
              <a:t>https://ec.europa.eu/commission/publications/action-plan-disinformation-commission-contribution-european-council-13-14-december-2018_en</a:t>
            </a:r>
            <a:endParaRPr lang="en-IE" sz="1100" dirty="0" smtClean="0">
              <a:latin typeface="Arial" panose="020B0604020202020204" pitchFamily="34" charset="0"/>
              <a:cs typeface="Arial" panose="020B0604020202020204" pitchFamily="34" charset="0"/>
            </a:endParaRPr>
          </a:p>
          <a:p>
            <a:pPr lvl="0"/>
            <a:endParaRPr lang="en-IE"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21</a:t>
            </a:fld>
            <a:endParaRPr lang="en-GB"/>
          </a:p>
        </p:txBody>
      </p:sp>
    </p:spTree>
    <p:extLst>
      <p:ext uri="{BB962C8B-B14F-4D97-AF65-F5344CB8AC3E}">
        <p14:creationId xmlns:p14="http://schemas.microsoft.com/office/powerpoint/2010/main" val="3936610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IE"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22</a:t>
            </a:fld>
            <a:endParaRPr lang="en-GB"/>
          </a:p>
        </p:txBody>
      </p:sp>
    </p:spTree>
    <p:extLst>
      <p:ext uri="{BB962C8B-B14F-4D97-AF65-F5344CB8AC3E}">
        <p14:creationId xmlns:p14="http://schemas.microsoft.com/office/powerpoint/2010/main" val="914837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89">
              <a:defRPr/>
            </a:pPr>
            <a:r>
              <a:rPr lang="en-GB" sz="1100" b="0" dirty="0">
                <a:solidFill>
                  <a:srgbClr val="002060"/>
                </a:solidFill>
                <a:latin typeface="Arial" panose="020B0604020202020204" pitchFamily="34" charset="0"/>
                <a:cs typeface="Arial" panose="020B0604020202020204" pitchFamily="34" charset="0"/>
              </a:rPr>
              <a:t>Also, the EC has been very active in </a:t>
            </a:r>
            <a:r>
              <a:rPr lang="en-GB" sz="1100" b="0" kern="0" dirty="0">
                <a:solidFill>
                  <a:srgbClr val="00B0F0"/>
                </a:solidFill>
                <a:latin typeface="Arial" panose="020B0604020202020204" pitchFamily="34" charset="0"/>
                <a:cs typeface="Arial" panose="020B0604020202020204" pitchFamily="34" charset="0"/>
              </a:rPr>
              <a:t>informing mobile EU citizens: </a:t>
            </a:r>
          </a:p>
          <a:p>
            <a:endParaRPr lang="en-GB" sz="1100" b="0" dirty="0" smtClean="0">
              <a:solidFill>
                <a:srgbClr val="002060"/>
              </a:solidFill>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GB" sz="1100" b="0" dirty="0">
                <a:solidFill>
                  <a:srgbClr val="002060"/>
                </a:solidFill>
                <a:latin typeface="Arial" panose="020B0604020202020204" pitchFamily="34" charset="0"/>
                <a:cs typeface="Arial" panose="020B0604020202020204" pitchFamily="34" charset="0"/>
              </a:rPr>
              <a:t>17 million mobile EU citizens living abroad</a:t>
            </a:r>
          </a:p>
          <a:p>
            <a:pPr marL="171429" indent="-171429">
              <a:buFont typeface="Arial" panose="020B0604020202020204" pitchFamily="34" charset="0"/>
              <a:buChar char="•"/>
            </a:pPr>
            <a:r>
              <a:rPr lang="en-GB" sz="1100" b="0" dirty="0" smtClean="0">
                <a:solidFill>
                  <a:srgbClr val="002060"/>
                </a:solidFill>
                <a:latin typeface="Arial" panose="020B0604020202020204" pitchFamily="34" charset="0"/>
                <a:cs typeface="Arial" panose="020B0604020202020204" pitchFamily="34" charset="0"/>
              </a:rPr>
              <a:t>Outreach </a:t>
            </a:r>
            <a:r>
              <a:rPr lang="en-GB" sz="1100" b="0" dirty="0">
                <a:solidFill>
                  <a:srgbClr val="002060"/>
                </a:solidFill>
                <a:latin typeface="Arial" panose="020B0604020202020204" pitchFamily="34" charset="0"/>
                <a:cs typeface="Arial" panose="020B0604020202020204" pitchFamily="34" charset="0"/>
              </a:rPr>
              <a:t>to top 10 expats groups (RO, PL, IT, PT, DE, BG, FR, ES, NL, EL)</a:t>
            </a:r>
          </a:p>
          <a:p>
            <a:endParaRPr lang="en-GB" b="0" baseline="0" dirty="0" smtClean="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23</a:t>
            </a:fld>
            <a:endParaRPr lang="en-GB"/>
          </a:p>
        </p:txBody>
      </p:sp>
    </p:spTree>
    <p:extLst>
      <p:ext uri="{BB962C8B-B14F-4D97-AF65-F5344CB8AC3E}">
        <p14:creationId xmlns:p14="http://schemas.microsoft.com/office/powerpoint/2010/main" val="2312394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BE" sz="1100" b="0" dirty="0" err="1" smtClean="0">
                <a:latin typeface="Arial" panose="020B0604020202020204" pitchFamily="34" charset="0"/>
                <a:cs typeface="Arial" panose="020B0604020202020204" pitchFamily="34" charset="0"/>
              </a:rPr>
              <a:t>Citizens</a:t>
            </a:r>
            <a:r>
              <a:rPr lang="fr-BE" sz="1100" b="0" dirty="0" smtClean="0">
                <a:latin typeface="Arial" panose="020B0604020202020204" pitchFamily="34" charset="0"/>
                <a:cs typeface="Arial" panose="020B0604020202020204" pitchFamily="34" charset="0"/>
              </a:rPr>
              <a:t>’ Dialogues</a:t>
            </a:r>
          </a:p>
          <a:p>
            <a:pPr lvl="0"/>
            <a:r>
              <a:rPr lang="fr-BE" sz="1100" b="0" dirty="0" smtClean="0">
                <a:latin typeface="Arial" panose="020B0604020202020204" pitchFamily="34" charset="0"/>
                <a:cs typeface="Arial" panose="020B0604020202020204" pitchFamily="34" charset="0"/>
                <a:hlinkClick r:id="rId3"/>
              </a:rPr>
              <a:t>https://ec.europa.eu/info/events/citizens-dialogues_en</a:t>
            </a:r>
            <a:endParaRPr lang="fr-BE" sz="1100" b="0" dirty="0" smtClean="0">
              <a:latin typeface="Arial" panose="020B0604020202020204" pitchFamily="34" charset="0"/>
              <a:cs typeface="Arial" panose="020B0604020202020204" pitchFamily="34" charset="0"/>
            </a:endParaRPr>
          </a:p>
          <a:p>
            <a:pPr defTabSz="914289">
              <a:defRPr/>
            </a:pPr>
            <a:endParaRPr lang="en-US" sz="1100" b="0" dirty="0">
              <a:solidFill>
                <a:srgbClr val="002060"/>
              </a:solidFill>
              <a:latin typeface="Arial" panose="020B0604020202020204" pitchFamily="34" charset="0"/>
              <a:cs typeface="Arial" panose="020B0604020202020204" pitchFamily="34" charset="0"/>
            </a:endParaRPr>
          </a:p>
          <a:p>
            <a:pPr defTabSz="914289">
              <a:defRPr/>
            </a:pPr>
            <a:r>
              <a:rPr lang="en-US" sz="1100" b="0" dirty="0">
                <a:solidFill>
                  <a:srgbClr val="002060"/>
                </a:solidFill>
                <a:latin typeface="Arial" panose="020B0604020202020204" pitchFamily="34" charset="0"/>
                <a:cs typeface="Arial" panose="020B0604020202020204" pitchFamily="34" charset="0"/>
              </a:rPr>
              <a:t>EC Representations in Member </a:t>
            </a:r>
            <a:r>
              <a:rPr lang="en-US" sz="1100" b="0" dirty="0" smtClean="0">
                <a:solidFill>
                  <a:srgbClr val="002060"/>
                </a:solidFill>
                <a:latin typeface="Arial" panose="020B0604020202020204" pitchFamily="34" charset="0"/>
                <a:cs typeface="Arial" panose="020B0604020202020204" pitchFamily="34" charset="0"/>
              </a:rPr>
              <a:t>States</a:t>
            </a:r>
          </a:p>
          <a:p>
            <a:pPr defTabSz="914289">
              <a:defRPr/>
            </a:pPr>
            <a:r>
              <a:rPr lang="en-US" sz="1100" dirty="0" smtClean="0">
                <a:solidFill>
                  <a:srgbClr val="002060"/>
                </a:solidFill>
                <a:latin typeface="Arial" panose="020B0604020202020204" pitchFamily="34" charset="0"/>
                <a:cs typeface="Arial" panose="020B0604020202020204" pitchFamily="34" charset="0"/>
                <a:hlinkClick r:id="rId4"/>
              </a:rPr>
              <a:t>https://ec.europa.eu/info/about-european-commission/contact/local-offices-eu-member-countries_en</a:t>
            </a:r>
            <a:endParaRPr lang="en-US" sz="1100" dirty="0" smtClean="0">
              <a:solidFill>
                <a:srgbClr val="002060"/>
              </a:solidFill>
              <a:latin typeface="Arial" panose="020B0604020202020204" pitchFamily="34" charset="0"/>
              <a:cs typeface="Arial" panose="020B0604020202020204" pitchFamily="34" charset="0"/>
            </a:endParaRPr>
          </a:p>
          <a:p>
            <a:pPr defTabSz="914289">
              <a:defRPr/>
            </a:pPr>
            <a:endParaRPr lang="en-US" sz="1100" b="0" dirty="0">
              <a:solidFill>
                <a:srgbClr val="002060"/>
              </a:solidFill>
              <a:latin typeface="Arial" panose="020B0604020202020204" pitchFamily="34" charset="0"/>
              <a:cs typeface="Arial" panose="020B0604020202020204" pitchFamily="34" charset="0"/>
            </a:endParaRPr>
          </a:p>
          <a:p>
            <a:pPr defTabSz="914289">
              <a:defRPr/>
            </a:pPr>
            <a:r>
              <a:rPr lang="en-US" sz="1100" b="0" dirty="0">
                <a:solidFill>
                  <a:srgbClr val="002060"/>
                </a:solidFill>
                <a:latin typeface="Arial" panose="020B0604020202020204" pitchFamily="34" charset="0"/>
                <a:cs typeface="Arial" panose="020B0604020202020204" pitchFamily="34" charset="0"/>
              </a:rPr>
              <a:t>Europe Direct Information </a:t>
            </a:r>
            <a:r>
              <a:rPr lang="en-US" sz="1100" b="0" dirty="0" err="1" smtClean="0">
                <a:solidFill>
                  <a:srgbClr val="002060"/>
                </a:solidFill>
                <a:latin typeface="Arial" panose="020B0604020202020204" pitchFamily="34" charset="0"/>
                <a:cs typeface="Arial" panose="020B0604020202020204" pitchFamily="34" charset="0"/>
              </a:rPr>
              <a:t>Centres</a:t>
            </a:r>
            <a:endParaRPr lang="en-US" sz="1100" b="0" dirty="0" smtClean="0">
              <a:solidFill>
                <a:srgbClr val="002060"/>
              </a:solidFill>
              <a:latin typeface="Arial" panose="020B0604020202020204" pitchFamily="34" charset="0"/>
              <a:cs typeface="Arial" panose="020B0604020202020204" pitchFamily="34" charset="0"/>
            </a:endParaRPr>
          </a:p>
          <a:p>
            <a:pPr defTabSz="914289">
              <a:defRPr/>
            </a:pPr>
            <a:r>
              <a:rPr lang="en-US" sz="1100" dirty="0" smtClean="0">
                <a:solidFill>
                  <a:srgbClr val="002060"/>
                </a:solidFill>
                <a:latin typeface="Arial" panose="020B0604020202020204" pitchFamily="34" charset="0"/>
                <a:cs typeface="Arial" panose="020B0604020202020204" pitchFamily="34" charset="0"/>
                <a:hlinkClick r:id="rId5"/>
              </a:rPr>
              <a:t>https://europa.eu/european-union/contact/meet-us_en</a:t>
            </a:r>
            <a:endParaRPr lang="en-US" sz="1100" dirty="0" smtClean="0">
              <a:solidFill>
                <a:srgbClr val="002060"/>
              </a:solidFill>
              <a:latin typeface="Arial" panose="020B0604020202020204" pitchFamily="34" charset="0"/>
              <a:cs typeface="Arial" panose="020B0604020202020204" pitchFamily="34" charset="0"/>
            </a:endParaRPr>
          </a:p>
          <a:p>
            <a:pPr defTabSz="914289">
              <a:defRPr/>
            </a:pPr>
            <a:endParaRPr lang="en-US" sz="1100" b="0" dirty="0">
              <a:solidFill>
                <a:srgbClr val="002060"/>
              </a:solidFill>
              <a:latin typeface="Arial" panose="020B0604020202020204" pitchFamily="34" charset="0"/>
              <a:cs typeface="Arial" panose="020B0604020202020204" pitchFamily="34" charset="0"/>
            </a:endParaRPr>
          </a:p>
          <a:p>
            <a:pPr defTabSz="914289">
              <a:defRPr/>
            </a:pPr>
            <a:r>
              <a:rPr lang="en-US" sz="1100" b="0" dirty="0">
                <a:solidFill>
                  <a:srgbClr val="002060"/>
                </a:solidFill>
                <a:latin typeface="Arial" panose="020B0604020202020204" pitchFamily="34" charset="0"/>
                <a:cs typeface="Arial" panose="020B0604020202020204" pitchFamily="34" charset="0"/>
              </a:rPr>
              <a:t>EC Visitors’ </a:t>
            </a:r>
            <a:r>
              <a:rPr lang="en-US" sz="1100" b="0" dirty="0" smtClean="0">
                <a:solidFill>
                  <a:srgbClr val="002060"/>
                </a:solidFill>
                <a:latin typeface="Arial" panose="020B0604020202020204" pitchFamily="34" charset="0"/>
                <a:cs typeface="Arial" panose="020B0604020202020204" pitchFamily="34" charset="0"/>
              </a:rPr>
              <a:t>Centre</a:t>
            </a:r>
          </a:p>
          <a:p>
            <a:pPr defTabSz="914289">
              <a:defRPr/>
            </a:pPr>
            <a:r>
              <a:rPr lang="en-US" sz="1100" dirty="0" smtClean="0">
                <a:solidFill>
                  <a:srgbClr val="002060"/>
                </a:solidFill>
                <a:latin typeface="Arial" panose="020B0604020202020204" pitchFamily="34" charset="0"/>
                <a:cs typeface="Arial" panose="020B0604020202020204" pitchFamily="34" charset="0"/>
                <a:hlinkClick r:id="rId6"/>
              </a:rPr>
              <a:t>https://ec.europa.eu/info/about-european-commission/visit-european-commission/visitors-centre_en</a:t>
            </a:r>
            <a:endParaRPr lang="en-US" sz="1100" dirty="0" smtClean="0">
              <a:solidFill>
                <a:srgbClr val="002060"/>
              </a:solidFill>
              <a:latin typeface="Arial" panose="020B0604020202020204" pitchFamily="34" charset="0"/>
              <a:cs typeface="Arial" panose="020B0604020202020204" pitchFamily="34" charset="0"/>
            </a:endParaRPr>
          </a:p>
          <a:p>
            <a:pPr defTabSz="914289">
              <a:defRPr/>
            </a:pPr>
            <a:endParaRPr lang="en-US" sz="1100" b="0" dirty="0">
              <a:solidFill>
                <a:srgbClr val="002060"/>
              </a:solidFill>
              <a:latin typeface="Arial" panose="020B0604020202020204" pitchFamily="34" charset="0"/>
              <a:cs typeface="Arial" panose="020B0604020202020204" pitchFamily="34" charset="0"/>
            </a:endParaRPr>
          </a:p>
          <a:p>
            <a:pPr defTabSz="914289">
              <a:defRPr/>
            </a:pPr>
            <a:r>
              <a:rPr lang="en-US" sz="1100" b="0" dirty="0">
                <a:solidFill>
                  <a:srgbClr val="002060"/>
                </a:solidFill>
                <a:latin typeface="Arial" panose="020B0604020202020204" pitchFamily="34" charset="0"/>
                <a:cs typeface="Arial" panose="020B0604020202020204" pitchFamily="34" charset="0"/>
              </a:rPr>
              <a:t>Experience Europe (for example in Finland and Germany</a:t>
            </a:r>
            <a:r>
              <a:rPr lang="en-US" sz="1100" b="0" dirty="0" smtClean="0">
                <a:solidFill>
                  <a:srgbClr val="002060"/>
                </a:solidFill>
                <a:latin typeface="Arial" panose="020B0604020202020204" pitchFamily="34" charset="0"/>
                <a:cs typeface="Arial" panose="020B0604020202020204" pitchFamily="34" charset="0"/>
              </a:rPr>
              <a:t>)</a:t>
            </a:r>
            <a:endParaRPr lang="en-US" sz="1100" b="0" dirty="0">
              <a:solidFill>
                <a:srgbClr val="002060"/>
              </a:solidFill>
              <a:latin typeface="Arial" panose="020B0604020202020204" pitchFamily="34" charset="0"/>
              <a:cs typeface="Arial" panose="020B0604020202020204" pitchFamily="34" charset="0"/>
            </a:endParaRPr>
          </a:p>
          <a:p>
            <a:pPr defTabSz="914289">
              <a:defRPr/>
            </a:pPr>
            <a:endParaRPr lang="en-US" sz="1100" b="0" dirty="0">
              <a:solidFill>
                <a:srgbClr val="002060"/>
              </a:solidFill>
              <a:latin typeface="Arial" panose="020B0604020202020204" pitchFamily="34" charset="0"/>
              <a:cs typeface="Arial" panose="020B0604020202020204" pitchFamily="34" charset="0"/>
            </a:endParaRPr>
          </a:p>
          <a:p>
            <a:pPr defTabSz="914289">
              <a:defRPr/>
            </a:pPr>
            <a:r>
              <a:rPr lang="en-US" sz="1100" b="0" dirty="0">
                <a:solidFill>
                  <a:srgbClr val="002060"/>
                </a:solidFill>
                <a:latin typeface="Arial" panose="020B0604020202020204" pitchFamily="34" charset="0"/>
                <a:cs typeface="Arial" panose="020B0604020202020204" pitchFamily="34" charset="0"/>
              </a:rPr>
              <a:t>Learning </a:t>
            </a:r>
            <a:r>
              <a:rPr lang="en-US" sz="1100" b="0" dirty="0" smtClean="0">
                <a:solidFill>
                  <a:srgbClr val="002060"/>
                </a:solidFill>
                <a:latin typeface="Arial" panose="020B0604020202020204" pitchFamily="34" charset="0"/>
                <a:cs typeface="Arial" panose="020B0604020202020204" pitchFamily="34" charset="0"/>
              </a:rPr>
              <a:t>Corner</a:t>
            </a:r>
          </a:p>
          <a:p>
            <a:pPr defTabSz="914289">
              <a:defRPr/>
            </a:pPr>
            <a:r>
              <a:rPr lang="en-US" sz="1100" b="0" dirty="0" smtClean="0">
                <a:solidFill>
                  <a:srgbClr val="002060"/>
                </a:solidFill>
                <a:latin typeface="Arial" panose="020B0604020202020204" pitchFamily="34" charset="0"/>
                <a:cs typeface="Arial" panose="020B0604020202020204" pitchFamily="34" charset="0"/>
              </a:rPr>
              <a:t>A </a:t>
            </a:r>
            <a:r>
              <a:rPr lang="en-US" sz="1100" b="0" dirty="0">
                <a:solidFill>
                  <a:srgbClr val="002060"/>
                </a:solidFill>
                <a:latin typeface="Arial" panose="020B0604020202020204" pitchFamily="34" charset="0"/>
                <a:cs typeface="Arial" panose="020B0604020202020204" pitchFamily="34" charset="0"/>
              </a:rPr>
              <a:t>brand new </a:t>
            </a:r>
            <a:r>
              <a:rPr lang="en-US" sz="1100" b="0" dirty="0">
                <a:solidFill>
                  <a:srgbClr val="002060"/>
                </a:solidFill>
                <a:latin typeface="Arial" panose="020B0604020202020204" pitchFamily="34" charset="0"/>
                <a:cs typeface="Arial" panose="020B0604020202020204" pitchFamily="34" charset="0"/>
                <a:hlinkClick r:id="rId7"/>
              </a:rPr>
              <a:t>website</a:t>
            </a:r>
            <a:r>
              <a:rPr lang="en-US" sz="1100" b="0" dirty="0">
                <a:solidFill>
                  <a:srgbClr val="002060"/>
                </a:solidFill>
                <a:latin typeface="Arial" panose="020B0604020202020204" pitchFamily="34" charset="0"/>
                <a:cs typeface="Arial" panose="020B0604020202020204" pitchFamily="34" charset="0"/>
              </a:rPr>
              <a:t> for teachers and </a:t>
            </a:r>
            <a:r>
              <a:rPr lang="en-US" sz="1100" b="0" dirty="0" smtClean="0">
                <a:solidFill>
                  <a:srgbClr val="002060"/>
                </a:solidFill>
                <a:latin typeface="Arial" panose="020B0604020202020204" pitchFamily="34" charset="0"/>
                <a:cs typeface="Arial" panose="020B0604020202020204" pitchFamily="34" charset="0"/>
              </a:rPr>
              <a:t>kids </a:t>
            </a:r>
          </a:p>
          <a:p>
            <a:pPr defTabSz="914289">
              <a:defRPr/>
            </a:pPr>
            <a:r>
              <a:rPr lang="en-GB" sz="1100" b="0" dirty="0" smtClean="0">
                <a:solidFill>
                  <a:srgbClr val="000000"/>
                </a:solidFill>
                <a:latin typeface="Arial" panose="020B0604020202020204" pitchFamily="34" charset="0"/>
                <a:cs typeface="Arial" panose="020B0604020202020204" pitchFamily="34" charset="0"/>
                <a:hlinkClick r:id="rId7"/>
              </a:rPr>
              <a:t>https</a:t>
            </a:r>
            <a:r>
              <a:rPr lang="en-GB" sz="1100" b="0" dirty="0">
                <a:solidFill>
                  <a:srgbClr val="000000"/>
                </a:solidFill>
                <a:latin typeface="Arial" panose="020B0604020202020204" pitchFamily="34" charset="0"/>
                <a:cs typeface="Arial" panose="020B0604020202020204" pitchFamily="34" charset="0"/>
                <a:hlinkClick r:id="rId7"/>
              </a:rPr>
              <a:t>://europa.eu/learning-corner/home_en</a:t>
            </a:r>
            <a:r>
              <a:rPr lang="en-GB" sz="1100" b="0" dirty="0">
                <a:solidFill>
                  <a:srgbClr val="000000"/>
                </a:solidFill>
                <a:latin typeface="Arial" panose="020B0604020202020204" pitchFamily="34" charset="0"/>
                <a:cs typeface="Arial" panose="020B0604020202020204" pitchFamily="34" charset="0"/>
              </a:rPr>
              <a:t> </a:t>
            </a:r>
          </a:p>
          <a:p>
            <a:pPr lvl="0"/>
            <a:endParaRPr lang="en-GB" sz="1100" b="0" dirty="0" smtClean="0">
              <a:latin typeface="Arial" panose="020B0604020202020204" pitchFamily="34" charset="0"/>
              <a:cs typeface="Arial" panose="020B0604020202020204" pitchFamily="34" charset="0"/>
            </a:endParaRPr>
          </a:p>
          <a:p>
            <a:pPr lvl="0"/>
            <a:r>
              <a:rPr lang="en-GB" sz="1100" b="0" dirty="0" smtClean="0">
                <a:latin typeface="Arial" panose="020B0604020202020204" pitchFamily="34" charset="0"/>
                <a:cs typeface="Arial" panose="020B0604020202020204" pitchFamily="34" charset="0"/>
              </a:rPr>
              <a:t>Better Regulation</a:t>
            </a:r>
            <a:r>
              <a:rPr lang="en-GB" sz="1100" b="0" baseline="0" dirty="0" smtClean="0">
                <a:latin typeface="Arial" panose="020B0604020202020204" pitchFamily="34" charset="0"/>
                <a:cs typeface="Arial" panose="020B0604020202020204" pitchFamily="34" charset="0"/>
              </a:rPr>
              <a:t>: </a:t>
            </a:r>
            <a:r>
              <a:rPr lang="en-GB" sz="1100" b="0" dirty="0" smtClean="0">
                <a:latin typeface="Arial" panose="020B0604020202020204" pitchFamily="34" charset="0"/>
                <a:cs typeface="Arial" panose="020B0604020202020204" pitchFamily="34" charset="0"/>
              </a:rPr>
              <a:t>Have your say</a:t>
            </a:r>
            <a:r>
              <a:rPr lang="en-GB" sz="1100" b="0" baseline="0" dirty="0" smtClean="0">
                <a:latin typeface="Arial" panose="020B0604020202020204" pitchFamily="34" charset="0"/>
                <a:cs typeface="Arial" panose="020B0604020202020204" pitchFamily="34" charset="0"/>
              </a:rPr>
              <a:t> - </a:t>
            </a:r>
            <a:r>
              <a:rPr lang="en-GB" sz="1100" b="0" dirty="0" smtClean="0">
                <a:latin typeface="Arial" panose="020B0604020202020204" pitchFamily="34" charset="0"/>
                <a:cs typeface="Arial" panose="020B0604020202020204" pitchFamily="34" charset="0"/>
              </a:rPr>
              <a:t>Contribute to EU policy and law-making</a:t>
            </a:r>
            <a:r>
              <a:rPr lang="en-GB" sz="1100" b="0" i="0" dirty="0" smtClean="0">
                <a:latin typeface="Arial" panose="020B0604020202020204" pitchFamily="34" charset="0"/>
                <a:cs typeface="Arial" panose="020B0604020202020204" pitchFamily="34" charset="0"/>
              </a:rPr>
              <a:t> </a:t>
            </a:r>
          </a:p>
          <a:p>
            <a:r>
              <a:rPr lang="fr-BE" sz="1100" b="0" kern="0" dirty="0" smtClean="0">
                <a:solidFill>
                  <a:srgbClr val="002060"/>
                </a:solidFill>
                <a:latin typeface="Arial" panose="020B0604020202020204" pitchFamily="34" charset="0"/>
                <a:cs typeface="Arial" panose="020B0604020202020204" pitchFamily="34" charset="0"/>
                <a:hlinkClick r:id="rId8"/>
              </a:rPr>
              <a:t>http://ec.europa.eu/citizens-initiative/public/welcome</a:t>
            </a:r>
            <a:endParaRPr lang="fr-BE" sz="1100" b="0" kern="0" dirty="0" smtClean="0">
              <a:solidFill>
                <a:srgbClr val="002060"/>
              </a:solidFill>
              <a:latin typeface="Arial" panose="020B0604020202020204" pitchFamily="34" charset="0"/>
              <a:cs typeface="Arial" panose="020B0604020202020204" pitchFamily="34" charset="0"/>
            </a:endParaRPr>
          </a:p>
          <a:p>
            <a:pPr lvl="0"/>
            <a:endParaRPr lang="en-GB" sz="1100" b="0" dirty="0" smtClean="0">
              <a:latin typeface="Arial" panose="020B0604020202020204" pitchFamily="34" charset="0"/>
              <a:cs typeface="Arial" panose="020B0604020202020204" pitchFamily="34" charset="0"/>
            </a:endParaRPr>
          </a:p>
          <a:p>
            <a:r>
              <a:rPr lang="fr-BE" sz="1100" b="0" kern="0" dirty="0" err="1">
                <a:solidFill>
                  <a:srgbClr val="002060"/>
                </a:solidFill>
                <a:latin typeface="Arial" panose="020B0604020202020204" pitchFamily="34" charset="0"/>
                <a:cs typeface="Arial" panose="020B0604020202020204" pitchFamily="34" charset="0"/>
              </a:rPr>
              <a:t>European</a:t>
            </a:r>
            <a:r>
              <a:rPr lang="fr-BE" sz="1100" b="0" kern="0" dirty="0">
                <a:solidFill>
                  <a:srgbClr val="002060"/>
                </a:solidFill>
                <a:latin typeface="Arial" panose="020B0604020202020204" pitchFamily="34" charset="0"/>
                <a:cs typeface="Arial" panose="020B0604020202020204" pitchFamily="34" charset="0"/>
              </a:rPr>
              <a:t> </a:t>
            </a:r>
            <a:r>
              <a:rPr lang="fr-BE" sz="1100" b="0" kern="0" dirty="0" err="1">
                <a:solidFill>
                  <a:srgbClr val="002060"/>
                </a:solidFill>
                <a:latin typeface="Arial" panose="020B0604020202020204" pitchFamily="34" charset="0"/>
                <a:cs typeface="Arial" panose="020B0604020202020204" pitchFamily="34" charset="0"/>
              </a:rPr>
              <a:t>Citizens</a:t>
            </a:r>
            <a:r>
              <a:rPr lang="fr-BE" sz="1100" b="0" kern="0" dirty="0">
                <a:solidFill>
                  <a:srgbClr val="002060"/>
                </a:solidFill>
                <a:latin typeface="Arial" panose="020B0604020202020204" pitchFamily="34" charset="0"/>
                <a:cs typeface="Arial" panose="020B0604020202020204" pitchFamily="34" charset="0"/>
              </a:rPr>
              <a:t>’ Initiative: </a:t>
            </a:r>
            <a:r>
              <a:rPr lang="en-US" sz="1100" b="0" dirty="0">
                <a:latin typeface="Arial" panose="020B0604020202020204" pitchFamily="34" charset="0"/>
                <a:cs typeface="Arial" panose="020B0604020202020204" pitchFamily="34" charset="0"/>
              </a:rPr>
              <a:t>Get a greater say in the policies that affect your lives. </a:t>
            </a:r>
            <a:endParaRPr lang="en-US" sz="1100" b="0" dirty="0" smtClean="0">
              <a:latin typeface="Arial" panose="020B0604020202020204" pitchFamily="34" charset="0"/>
              <a:cs typeface="Arial" panose="020B0604020202020204" pitchFamily="34" charset="0"/>
            </a:endParaRPr>
          </a:p>
          <a:p>
            <a:r>
              <a:rPr lang="fr-BE" sz="1100" b="0" kern="0" dirty="0" smtClean="0">
                <a:solidFill>
                  <a:srgbClr val="002060"/>
                </a:solidFill>
                <a:latin typeface="Arial" panose="020B0604020202020204" pitchFamily="34" charset="0"/>
                <a:cs typeface="Arial" panose="020B0604020202020204" pitchFamily="34" charset="0"/>
              </a:rPr>
              <a:t>http</a:t>
            </a:r>
            <a:r>
              <a:rPr lang="fr-BE" sz="1100" b="0" kern="0" dirty="0">
                <a:solidFill>
                  <a:srgbClr val="002060"/>
                </a:solidFill>
                <a:latin typeface="Arial" panose="020B0604020202020204" pitchFamily="34" charset="0"/>
                <a:cs typeface="Arial" panose="020B0604020202020204" pitchFamily="34" charset="0"/>
              </a:rPr>
              <a:t>://ec.europa.eu/citizens-initiative/public/welcome</a:t>
            </a:r>
          </a:p>
          <a:p>
            <a:endParaRPr lang="fr-BE" kern="0" dirty="0">
              <a:solidFill>
                <a:srgbClr val="002060"/>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24</a:t>
            </a:fld>
            <a:endParaRPr lang="en-GB"/>
          </a:p>
        </p:txBody>
      </p:sp>
    </p:spTree>
    <p:extLst>
      <p:ext uri="{BB962C8B-B14F-4D97-AF65-F5344CB8AC3E}">
        <p14:creationId xmlns:p14="http://schemas.microsoft.com/office/powerpoint/2010/main" val="23142180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smtClean="0"/>
              <a:t>"This Time I’m voting"/"</a:t>
            </a:r>
            <a:r>
              <a:rPr lang="en-GB" sz="1100" dirty="0" err="1" smtClean="0"/>
              <a:t>Cette</a:t>
            </a:r>
            <a:r>
              <a:rPr lang="en-GB" sz="1100" baseline="0" dirty="0" smtClean="0"/>
              <a:t> </a:t>
            </a:r>
            <a:r>
              <a:rPr lang="en-GB" sz="1100" baseline="0" dirty="0" err="1" smtClean="0"/>
              <a:t>fois</a:t>
            </a:r>
            <a:r>
              <a:rPr lang="en-GB" sz="1100" baseline="0" dirty="0" smtClean="0"/>
              <a:t> je vote"/"</a:t>
            </a:r>
            <a:r>
              <a:rPr lang="en-GB" sz="1100" baseline="0" dirty="0" err="1" smtClean="0"/>
              <a:t>Diesmal</a:t>
            </a:r>
            <a:r>
              <a:rPr lang="en-GB" sz="1100" baseline="0" dirty="0" smtClean="0"/>
              <a:t> </a:t>
            </a:r>
            <a:r>
              <a:rPr lang="en-GB" sz="1100" baseline="0" dirty="0" err="1" smtClean="0"/>
              <a:t>wähle</a:t>
            </a:r>
            <a:r>
              <a:rPr lang="en-GB" sz="1100" baseline="0" dirty="0" smtClean="0"/>
              <a:t> </a:t>
            </a:r>
            <a:r>
              <a:rPr lang="en-GB" sz="1100" baseline="0" dirty="0" err="1" smtClean="0"/>
              <a:t>ich</a:t>
            </a:r>
            <a:r>
              <a:rPr lang="en-GB" sz="1100" baseline="0" dirty="0" smtClean="0"/>
              <a:t>"</a:t>
            </a:r>
            <a:r>
              <a:rPr lang="en-GB" sz="1100" dirty="0" smtClean="0"/>
              <a:t> is the EP’s </a:t>
            </a:r>
            <a:r>
              <a:rPr lang="en-GB" sz="1100" baseline="0" dirty="0" smtClean="0"/>
              <a:t>main digital campaign platform to mobilize citizens ahead of the elections: </a:t>
            </a:r>
            <a:r>
              <a:rPr lang="en-GB" sz="1100" dirty="0">
                <a:hlinkClick r:id="rId3"/>
              </a:rPr>
              <a:t>www.thistimeimvoting.eu</a:t>
            </a:r>
            <a:endParaRPr lang="en-GB" sz="1100" dirty="0"/>
          </a:p>
          <a:p>
            <a:endParaRPr lang="en-GB" baseline="0" dirty="0" smtClean="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25</a:t>
            </a:fld>
            <a:endParaRPr lang="en-GB"/>
          </a:p>
        </p:txBody>
      </p:sp>
    </p:spTree>
    <p:extLst>
      <p:ext uri="{BB962C8B-B14F-4D97-AF65-F5344CB8AC3E}">
        <p14:creationId xmlns:p14="http://schemas.microsoft.com/office/powerpoint/2010/main" val="17385930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89">
              <a:defRPr/>
            </a:pPr>
            <a:r>
              <a:rPr lang="fr-BE" sz="1100" dirty="0">
                <a:solidFill>
                  <a:srgbClr val="002060"/>
                </a:solidFill>
                <a:latin typeface="Arial" panose="020B0604020202020204" pitchFamily="34" charset="0"/>
                <a:cs typeface="Arial" panose="020B0604020202020204" pitchFamily="34" charset="0"/>
                <a:hlinkClick r:id="rId3"/>
              </a:rPr>
              <a:t>http://www.europarl.europa.eu/news/en/press-room/elections-press-kit/5/choose-your-future</a:t>
            </a:r>
          </a:p>
          <a:p>
            <a:pPr defTabSz="914289">
              <a:defRPr/>
            </a:pPr>
            <a:endParaRPr lang="fr-BE" sz="1100" dirty="0">
              <a:solidFill>
                <a:srgbClr val="002060"/>
              </a:solidFill>
              <a:latin typeface="Arial" panose="020B0604020202020204" pitchFamily="34" charset="0"/>
              <a:cs typeface="Arial" panose="020B0604020202020204" pitchFamily="34" charset="0"/>
              <a:hlinkClick r:id="rId3"/>
            </a:endParaRPr>
          </a:p>
          <a:p>
            <a:pPr defTabSz="914289">
              <a:defRPr/>
            </a:pPr>
            <a:r>
              <a:rPr lang="en-US" sz="1100" dirty="0">
                <a:latin typeface="Arial" panose="020B0604020202020204" pitchFamily="34" charset="0"/>
                <a:cs typeface="Arial" panose="020B0604020202020204" pitchFamily="34" charset="0"/>
              </a:rPr>
              <a:t>The short film is a nudge to take part in the upcoming European elections and to think about the future generations that will ultimately have to live with the consequences of this vote. </a:t>
            </a:r>
          </a:p>
          <a:p>
            <a:pPr defTabSz="914289">
              <a:defRPr/>
            </a:pPr>
            <a:r>
              <a:rPr lang="en-US" sz="1100" dirty="0">
                <a:latin typeface="Arial" panose="020B0604020202020204" pitchFamily="34" charset="0"/>
                <a:cs typeface="Arial" panose="020B0604020202020204" pitchFamily="34" charset="0"/>
              </a:rPr>
              <a:t>Directed by award-winning </a:t>
            </a:r>
            <a:r>
              <a:rPr lang="en-US" sz="1100" dirty="0" err="1">
                <a:latin typeface="Arial" panose="020B0604020202020204" pitchFamily="34" charset="0"/>
                <a:cs typeface="Arial" panose="020B0604020202020204" pitchFamily="34" charset="0"/>
              </a:rPr>
              <a:t>Frédéric</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Planchon</a:t>
            </a:r>
            <a:r>
              <a:rPr lang="en-US" sz="1100" dirty="0">
                <a:latin typeface="Arial" panose="020B0604020202020204" pitchFamily="34" charset="0"/>
                <a:cs typeface="Arial" panose="020B0604020202020204" pitchFamily="34" charset="0"/>
              </a:rPr>
              <a:t>, it documents the intense, beautiful and fragile moments when newborn children come into this world.</a:t>
            </a:r>
            <a:endParaRPr lang="en-GB" sz="1100" dirty="0">
              <a:solidFill>
                <a:srgbClr val="002060"/>
              </a:solidFill>
              <a:latin typeface="Arial" panose="020B0604020202020204" pitchFamily="34" charset="0"/>
              <a:cs typeface="Arial" panose="020B0604020202020204" pitchFamily="34" charset="0"/>
              <a:hlinkClick r:id="rId3"/>
            </a:endParaRPr>
          </a:p>
          <a:p>
            <a:pPr defTabSz="914289">
              <a:defRPr/>
            </a:pPr>
            <a:endParaRPr lang="en-GB" b="1" dirty="0">
              <a:solidFill>
                <a:srgbClr val="002060"/>
              </a:solidFill>
              <a:latin typeface="Calibri" panose="020F0502020204030204" pitchFamily="34" charset="0"/>
              <a:cs typeface="Calibri" panose="020F0502020204030204" pitchFamily="34" charset="0"/>
              <a:hlinkClick r:id="rId3"/>
            </a:endParaRPr>
          </a:p>
          <a:p>
            <a:pPr lvl="0"/>
            <a:endParaRPr lang="en-IE"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26</a:t>
            </a:fld>
            <a:endParaRPr lang="en-GB"/>
          </a:p>
        </p:txBody>
      </p:sp>
    </p:spTree>
    <p:extLst>
      <p:ext uri="{BB962C8B-B14F-4D97-AF65-F5344CB8AC3E}">
        <p14:creationId xmlns:p14="http://schemas.microsoft.com/office/powerpoint/2010/main" val="41139979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100" dirty="0" smtClean="0"/>
              <a:t>Facebook: </a:t>
            </a:r>
            <a:r>
              <a:rPr lang="en-IE" sz="1100" dirty="0" smtClean="0">
                <a:hlinkClick r:id="rId3"/>
              </a:rPr>
              <a:t>https://www.facebook.com/EuropeanCommission</a:t>
            </a:r>
            <a:endParaRPr lang="en-GB" sz="1100" dirty="0" smtClean="0"/>
          </a:p>
          <a:p>
            <a:pPr lvl="0"/>
            <a:r>
              <a:rPr lang="en-GB" sz="1100" dirty="0" smtClean="0"/>
              <a:t>Twitter: </a:t>
            </a:r>
            <a:r>
              <a:rPr lang="en-IE" sz="1100" dirty="0" smtClean="0">
                <a:hlinkClick r:id="rId4"/>
              </a:rPr>
              <a:t>https://twitter.com/EU_Commission</a:t>
            </a:r>
            <a:endParaRPr lang="en-GB" sz="1100" dirty="0" smtClean="0"/>
          </a:p>
          <a:p>
            <a:pPr lvl="0"/>
            <a:r>
              <a:rPr lang="en-GB" sz="1100" dirty="0" smtClean="0"/>
              <a:t>LinkedIn: </a:t>
            </a:r>
            <a:r>
              <a:rPr lang="en-IE" sz="1100" dirty="0" smtClean="0">
                <a:hlinkClick r:id="rId5"/>
              </a:rPr>
              <a:t>https://www.linkedin.com/company/european-commission/</a:t>
            </a:r>
            <a:endParaRPr lang="en-GB" sz="1100" dirty="0" smtClean="0"/>
          </a:p>
          <a:p>
            <a:pPr lvl="0"/>
            <a:r>
              <a:rPr lang="en-GB" sz="1100" dirty="0" smtClean="0"/>
              <a:t>Instagram: </a:t>
            </a:r>
            <a:r>
              <a:rPr lang="en-IE" sz="1100" dirty="0" smtClean="0">
                <a:hlinkClick r:id="rId6"/>
              </a:rPr>
              <a:t>https://www.instagram.com/europeancommission</a:t>
            </a:r>
            <a:endParaRPr lang="en-GB" sz="1100" dirty="0" smtClean="0"/>
          </a:p>
          <a:p>
            <a:pPr lvl="0"/>
            <a:r>
              <a:rPr lang="en-GB" sz="1100" dirty="0" err="1" smtClean="0"/>
              <a:t>Youtube</a:t>
            </a:r>
            <a:r>
              <a:rPr lang="en-GB" sz="1100" dirty="0" smtClean="0"/>
              <a:t>: </a:t>
            </a:r>
            <a:r>
              <a:rPr lang="en-IE" sz="1100" dirty="0" smtClean="0">
                <a:hlinkClick r:id="rId7"/>
              </a:rPr>
              <a:t>https://www.youtube.com/user/eutube</a:t>
            </a:r>
            <a:endParaRPr lang="en-GB" sz="1100" dirty="0" smtClean="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27</a:t>
            </a:fld>
            <a:endParaRPr lang="en-GB"/>
          </a:p>
        </p:txBody>
      </p:sp>
    </p:spTree>
    <p:extLst>
      <p:ext uri="{BB962C8B-B14F-4D97-AF65-F5344CB8AC3E}">
        <p14:creationId xmlns:p14="http://schemas.microsoft.com/office/powerpoint/2010/main" val="6385099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0" dirty="0">
                <a:solidFill>
                  <a:srgbClr val="002060"/>
                </a:solidFill>
                <a:latin typeface="Arial" panose="020B0604020202020204" pitchFamily="34" charset="0"/>
                <a:cs typeface="Arial" panose="020B0604020202020204" pitchFamily="34" charset="0"/>
              </a:rPr>
              <a:t>Use and distribute the Elections Communication Toolkit, available in all EU languages at: </a:t>
            </a:r>
            <a:r>
              <a:rPr lang="en-US" sz="1100" kern="0" dirty="0">
                <a:solidFill>
                  <a:srgbClr val="002060"/>
                </a:solidFill>
                <a:latin typeface="Arial" panose="020B0604020202020204" pitchFamily="34" charset="0"/>
                <a:cs typeface="Arial" panose="020B0604020202020204" pitchFamily="34" charset="0"/>
                <a:hlinkClick r:id="rId3"/>
              </a:rPr>
              <a:t>http://ec.europa.eu/info/elections-toolkit </a:t>
            </a:r>
            <a:endParaRPr lang="en-US" sz="1100" kern="0" dirty="0">
              <a:solidFill>
                <a:srgbClr val="002060"/>
              </a:solidFill>
              <a:latin typeface="Arial" panose="020B0604020202020204" pitchFamily="34" charset="0"/>
              <a:cs typeface="Arial" panose="020B0604020202020204" pitchFamily="34" charset="0"/>
            </a:endParaRPr>
          </a:p>
          <a:p>
            <a:endParaRPr lang="en-US" sz="1100" kern="0" dirty="0">
              <a:solidFill>
                <a:srgbClr val="002060"/>
              </a:solidFill>
              <a:latin typeface="Arial" panose="020B0604020202020204" pitchFamily="34" charset="0"/>
              <a:cs typeface="Arial" panose="020B0604020202020204" pitchFamily="34" charset="0"/>
            </a:endParaRPr>
          </a:p>
          <a:p>
            <a:r>
              <a:rPr lang="en-US" sz="1100" kern="0" dirty="0">
                <a:solidFill>
                  <a:srgbClr val="002060"/>
                </a:solidFill>
                <a:latin typeface="Arial" panose="020B0604020202020204" pitchFamily="34" charset="0"/>
                <a:cs typeface="Arial" panose="020B0604020202020204" pitchFamily="34" charset="0"/>
              </a:rPr>
              <a:t>It contains numerous resources and links to relevant information and materials about the European Union and the elections.</a:t>
            </a:r>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28</a:t>
            </a:fld>
            <a:endParaRPr lang="en-GB"/>
          </a:p>
        </p:txBody>
      </p:sp>
    </p:spTree>
    <p:extLst>
      <p:ext uri="{BB962C8B-B14F-4D97-AF65-F5344CB8AC3E}">
        <p14:creationId xmlns:p14="http://schemas.microsoft.com/office/powerpoint/2010/main" val="10107338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100" u="sng" dirty="0" smtClean="0">
                <a:hlinkClick r:id="rId3"/>
              </a:rPr>
              <a:t>http</a:t>
            </a:r>
            <a:r>
              <a:rPr lang="en-IE" sz="1100" u="sng" dirty="0">
                <a:hlinkClick r:id="rId3"/>
              </a:rPr>
              <a:t>://www.europarl.europa.eu/news/en/headlines/eu-affairs/20190417STO41782/european-elections-2019-what-s-next-infographic</a:t>
            </a:r>
            <a:endParaRPr lang="en-IE" sz="110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29</a:t>
            </a:fld>
            <a:endParaRPr lang="en-GB"/>
          </a:p>
        </p:txBody>
      </p:sp>
    </p:spTree>
    <p:extLst>
      <p:ext uri="{BB962C8B-B14F-4D97-AF65-F5344CB8AC3E}">
        <p14:creationId xmlns:p14="http://schemas.microsoft.com/office/powerpoint/2010/main" val="3444452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290"/>
              </a:spcAft>
            </a:pPr>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a:t>
            </a:fld>
            <a:endParaRPr lang="en-GB" dirty="0"/>
          </a:p>
        </p:txBody>
      </p:sp>
    </p:spTree>
    <p:extLst>
      <p:ext uri="{BB962C8B-B14F-4D97-AF65-F5344CB8AC3E}">
        <p14:creationId xmlns:p14="http://schemas.microsoft.com/office/powerpoint/2010/main" val="9758763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100" u="sng" dirty="0" smtClean="0">
                <a:hlinkClick r:id="rId3"/>
              </a:rPr>
              <a:t>http://www.europarl.europa.eu/news/en/headlines/eu-affairs/20190417STO41782/european-elections-2019-what-s-next-infographic</a:t>
            </a:r>
            <a:endParaRPr lang="en-IE" sz="110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30</a:t>
            </a:fld>
            <a:endParaRPr lang="en-GB"/>
          </a:p>
        </p:txBody>
      </p:sp>
    </p:spTree>
    <p:extLst>
      <p:ext uri="{BB962C8B-B14F-4D97-AF65-F5344CB8AC3E}">
        <p14:creationId xmlns:p14="http://schemas.microsoft.com/office/powerpoint/2010/main" val="9820590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0" dirty="0" err="1" smtClean="0">
                <a:solidFill>
                  <a:srgbClr val="002060"/>
                </a:solidFill>
                <a:latin typeface="Arial" panose="020B0604020202020204" pitchFamily="34" charset="0"/>
                <a:cs typeface="Arial" panose="020B0604020202020204" pitchFamily="34" charset="0"/>
              </a:rPr>
              <a:t>Freephone</a:t>
            </a:r>
            <a:r>
              <a:rPr lang="en-US" sz="1100" kern="0" dirty="0" smtClean="0">
                <a:solidFill>
                  <a:srgbClr val="002060"/>
                </a:solidFill>
                <a:latin typeface="Arial" panose="020B0604020202020204" pitchFamily="34" charset="0"/>
                <a:cs typeface="Arial" panose="020B0604020202020204" pitchFamily="34" charset="0"/>
              </a:rPr>
              <a:t> </a:t>
            </a:r>
            <a:r>
              <a:rPr lang="en-US" sz="1100" kern="0" dirty="0">
                <a:solidFill>
                  <a:srgbClr val="002060"/>
                </a:solidFill>
                <a:latin typeface="Arial" panose="020B0604020202020204" pitchFamily="34" charset="0"/>
                <a:cs typeface="Arial" panose="020B0604020202020204" pitchFamily="34" charset="0"/>
              </a:rPr>
              <a:t>from all EU countries: 00 800 6 7 8 9 10 11 </a:t>
            </a:r>
          </a:p>
          <a:p>
            <a:endParaRPr lang="en-US" sz="1100" kern="0" dirty="0">
              <a:solidFill>
                <a:srgbClr val="002060"/>
              </a:solidFill>
              <a:latin typeface="Arial" panose="020B0604020202020204" pitchFamily="34" charset="0"/>
              <a:cs typeface="Arial" panose="020B0604020202020204" pitchFamily="34" charset="0"/>
            </a:endParaRPr>
          </a:p>
          <a:p>
            <a:pPr defTabSz="914289">
              <a:defRPr/>
            </a:pPr>
            <a:r>
              <a:rPr lang="en-US" sz="1100" kern="0" dirty="0">
                <a:solidFill>
                  <a:srgbClr val="002060"/>
                </a:solidFill>
                <a:latin typeface="Arial" panose="020B0604020202020204" pitchFamily="34" charset="0"/>
                <a:cs typeface="Arial" panose="020B0604020202020204" pitchFamily="34" charset="0"/>
              </a:rPr>
              <a:t>Web form </a:t>
            </a:r>
            <a:r>
              <a:rPr lang="en-US" sz="1100" kern="0" dirty="0" smtClean="0">
                <a:solidFill>
                  <a:srgbClr val="002060"/>
                </a:solidFill>
                <a:latin typeface="Arial" panose="020B0604020202020204" pitchFamily="34" charset="0"/>
                <a:cs typeface="Arial" panose="020B0604020202020204" pitchFamily="34" charset="0"/>
              </a:rPr>
              <a:t>at: </a:t>
            </a:r>
            <a:r>
              <a:rPr lang="en-US" sz="1100" kern="0" dirty="0">
                <a:solidFill>
                  <a:srgbClr val="002060"/>
                </a:solidFill>
                <a:latin typeface="Arial" panose="020B0604020202020204" pitchFamily="34" charset="0"/>
                <a:cs typeface="Arial" panose="020B0604020202020204" pitchFamily="34" charset="0"/>
                <a:hlinkClick r:id="rId3"/>
              </a:rPr>
              <a:t>https://europa.eu/european-union/contact_en</a:t>
            </a:r>
            <a:endParaRPr lang="en-US" sz="1100" kern="0" dirty="0">
              <a:solidFill>
                <a:srgbClr val="002060"/>
              </a:solidFill>
              <a:latin typeface="Arial" panose="020B0604020202020204" pitchFamily="34" charset="0"/>
              <a:cs typeface="Arial" panose="020B0604020202020204" pitchFamily="34" charset="0"/>
            </a:endParaRPr>
          </a:p>
          <a:p>
            <a:endParaRPr lang="en-US" kern="0" dirty="0">
              <a:solidFill>
                <a:srgbClr val="002060"/>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31</a:t>
            </a:fld>
            <a:endParaRPr lang="en-GB"/>
          </a:p>
        </p:txBody>
      </p:sp>
    </p:spTree>
    <p:extLst>
      <p:ext uri="{BB962C8B-B14F-4D97-AF65-F5344CB8AC3E}">
        <p14:creationId xmlns:p14="http://schemas.microsoft.com/office/powerpoint/2010/main" val="1010733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dirty="0"/>
              <a:t>Europe in May 2019 - Commission contribution to the informal EU27 leaders' meeting in Sibiu (Romania) on 9 May 2019 (30 April 2019)</a:t>
            </a:r>
            <a:endParaRPr lang="en-GB" sz="1100" b="0" dirty="0" smtClean="0"/>
          </a:p>
          <a:p>
            <a:r>
              <a:rPr lang="en-GB" sz="1100" b="0" dirty="0" smtClean="0">
                <a:latin typeface="Arial" panose="020B0604020202020204" pitchFamily="34" charset="0"/>
                <a:cs typeface="Arial" panose="020B0604020202020204" pitchFamily="34" charset="0"/>
                <a:hlinkClick r:id="rId3"/>
              </a:rPr>
              <a:t>https://ec.europa.eu/commission/future-europe/commissions-contribution-informal-eu27-leaders-meeting-sibiu-romania-9-may-2019_en</a:t>
            </a:r>
            <a:endParaRPr lang="en-GB" sz="1100" b="0" dirty="0" smtClean="0">
              <a:latin typeface="Arial" panose="020B0604020202020204" pitchFamily="34" charset="0"/>
              <a:cs typeface="Arial" panose="020B0604020202020204" pitchFamily="34" charset="0"/>
            </a:endParaRPr>
          </a:p>
          <a:p>
            <a:endParaRPr lang="fr-BE" sz="1100" b="1" dirty="0" smtClean="0"/>
          </a:p>
          <a:p>
            <a:r>
              <a:rPr lang="fr-BE" sz="1100" b="0" dirty="0" err="1" smtClean="0"/>
              <a:t>Factsheets</a:t>
            </a:r>
            <a:r>
              <a:rPr lang="fr-BE" sz="1100" b="0" dirty="0" smtClean="0"/>
              <a:t> on the </a:t>
            </a:r>
            <a:r>
              <a:rPr lang="fr-BE" sz="1100" b="0" dirty="0" err="1" smtClean="0"/>
              <a:t>Commission’s</a:t>
            </a:r>
            <a:r>
              <a:rPr lang="fr-BE" sz="1100" b="0" dirty="0" smtClean="0"/>
              <a:t> 10 </a:t>
            </a:r>
            <a:r>
              <a:rPr lang="fr-BE" sz="1100" b="0" dirty="0" err="1" smtClean="0"/>
              <a:t>priorities</a:t>
            </a:r>
            <a:r>
              <a:rPr lang="fr-BE" sz="1100" b="0" dirty="0" smtClean="0"/>
              <a:t> (7 May 2019) </a:t>
            </a:r>
          </a:p>
          <a:p>
            <a:r>
              <a:rPr lang="fr-BE" sz="1100" b="0" dirty="0" smtClean="0">
                <a:hlinkClick r:id="rId4"/>
              </a:rPr>
              <a:t>https://ec.europa.eu/commission/publications/factsheets-commissions-10-priorities_en</a:t>
            </a:r>
            <a:endParaRPr lang="fr-BE" sz="1100" b="0" dirty="0" smtClean="0"/>
          </a:p>
          <a:p>
            <a:endParaRPr lang="fr-BE" sz="1100" b="0" dirty="0" smtClean="0"/>
          </a:p>
          <a:p>
            <a:r>
              <a:rPr lang="fr-BE" sz="1100" b="0" dirty="0" smtClean="0"/>
              <a:t>Report: </a:t>
            </a:r>
            <a:r>
              <a:rPr lang="fr-BE" sz="1100" b="0" dirty="0" err="1" smtClean="0"/>
              <a:t>Citizens</a:t>
            </a:r>
            <a:r>
              <a:rPr lang="fr-BE" sz="1100" b="0" dirty="0" smtClean="0"/>
              <a:t>’ Dialogues and </a:t>
            </a:r>
            <a:r>
              <a:rPr lang="fr-BE" sz="1100" b="0" dirty="0" err="1" smtClean="0"/>
              <a:t>citizens</a:t>
            </a:r>
            <a:r>
              <a:rPr lang="fr-BE" sz="1100" b="0" dirty="0" smtClean="0"/>
              <a:t> ’ consultations – key conclusions</a:t>
            </a:r>
          </a:p>
          <a:p>
            <a:r>
              <a:rPr lang="fr-BE" sz="1100" b="0" dirty="0" smtClean="0">
                <a:hlinkClick r:id="rId5"/>
              </a:rPr>
              <a:t>https://ec.europa.eu/commission/files/citizens-dialogues-and-citizens-consultations-key-conclusions_en</a:t>
            </a:r>
            <a:endParaRPr lang="fr-BE" sz="1100" b="0" dirty="0" smtClean="0"/>
          </a:p>
          <a:p>
            <a:r>
              <a:rPr lang="fr-BE" sz="1100" b="0" dirty="0" smtClean="0"/>
              <a:t> </a:t>
            </a:r>
            <a:endParaRPr lang="en-GB" sz="1100" b="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4</a:t>
            </a:fld>
            <a:endParaRPr lang="en-GB"/>
          </a:p>
        </p:txBody>
      </p:sp>
    </p:spTree>
    <p:extLst>
      <p:ext uri="{BB962C8B-B14F-4D97-AF65-F5344CB8AC3E}">
        <p14:creationId xmlns:p14="http://schemas.microsoft.com/office/powerpoint/2010/main" val="638060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89">
              <a:defRPr/>
            </a:pPr>
            <a:r>
              <a:rPr lang="en-GB" sz="1100" b="0" dirty="0" smtClean="0">
                <a:solidFill>
                  <a:schemeClr val="tx1">
                    <a:lumMod val="65000"/>
                    <a:lumOff val="35000"/>
                  </a:schemeClr>
                </a:solidFill>
                <a:latin typeface="Arial" panose="020B0604020202020204" pitchFamily="34" charset="0"/>
                <a:cs typeface="Arial" panose="020B0604020202020204" pitchFamily="34" charset="0"/>
              </a:rPr>
              <a:t>“Valentine’s Day” package</a:t>
            </a:r>
            <a:r>
              <a:rPr lang="en-GB" sz="1100" b="0" baseline="0" dirty="0" smtClean="0">
                <a:solidFill>
                  <a:schemeClr val="tx1">
                    <a:lumMod val="65000"/>
                    <a:lumOff val="35000"/>
                  </a:schemeClr>
                </a:solidFill>
                <a:latin typeface="Arial" panose="020B0604020202020204" pitchFamily="34" charset="0"/>
                <a:cs typeface="Arial" panose="020B0604020202020204" pitchFamily="34" charset="0"/>
              </a:rPr>
              <a:t> – press release in all EU languages </a:t>
            </a:r>
          </a:p>
          <a:p>
            <a:pPr defTabSz="914289">
              <a:defRPr/>
            </a:pPr>
            <a:r>
              <a:rPr lang="en-GB" sz="1100" dirty="0" smtClean="0">
                <a:solidFill>
                  <a:schemeClr val="tx1">
                    <a:lumMod val="65000"/>
                    <a:lumOff val="35000"/>
                  </a:schemeClr>
                </a:solidFill>
                <a:latin typeface="Arial" panose="020B0604020202020204" pitchFamily="34" charset="0"/>
                <a:cs typeface="Arial" panose="020B0604020202020204" pitchFamily="34" charset="0"/>
                <a:hlinkClick r:id="rId3"/>
              </a:rPr>
              <a:t>http</a:t>
            </a:r>
            <a:r>
              <a:rPr lang="en-GB" sz="1100" dirty="0">
                <a:solidFill>
                  <a:schemeClr val="tx1">
                    <a:lumMod val="65000"/>
                    <a:lumOff val="35000"/>
                  </a:schemeClr>
                </a:solidFill>
                <a:latin typeface="Arial" panose="020B0604020202020204" pitchFamily="34" charset="0"/>
                <a:cs typeface="Arial" panose="020B0604020202020204" pitchFamily="34" charset="0"/>
                <a:hlinkClick r:id="rId3"/>
              </a:rPr>
              <a:t>://europa.eu/rapid/press-release_IP-18-743_en.htm</a:t>
            </a:r>
            <a:endParaRPr lang="en-GB" sz="1100" b="0" dirty="0" smtClean="0">
              <a:latin typeface="Arial" panose="020B0604020202020204" pitchFamily="34" charset="0"/>
              <a:ea typeface="+mn-ea"/>
              <a:cs typeface="Arial" panose="020B0604020202020204" pitchFamily="34" charset="0"/>
            </a:endParaRPr>
          </a:p>
          <a:p>
            <a:pPr>
              <a:lnSpc>
                <a:spcPct val="115000"/>
              </a:lnSpc>
              <a:spcAft>
                <a:spcPts val="982"/>
              </a:spcAft>
            </a:pPr>
            <a:endParaRPr lang="en-GB" sz="1100" b="1" dirty="0" smtClean="0">
              <a:latin typeface="Arial" panose="020B0604020202020204" pitchFamily="34" charset="0"/>
              <a:ea typeface="Calibri"/>
              <a:cs typeface="Arial" panose="020B0604020202020204" pitchFamily="34" charset="0"/>
            </a:endParaRPr>
          </a:p>
          <a:p>
            <a:pPr defTabSz="914289">
              <a:lnSpc>
                <a:spcPct val="115000"/>
              </a:lnSpc>
              <a:spcAft>
                <a:spcPts val="982"/>
              </a:spcAft>
              <a:defRPr/>
            </a:pPr>
            <a:r>
              <a:rPr lang="en-GB" sz="1100" b="0" dirty="0" smtClean="0">
                <a:latin typeface="Arial" panose="020B0604020202020204" pitchFamily="34" charset="0"/>
                <a:ea typeface="Calibri"/>
                <a:cs typeface="Arial" panose="020B0604020202020204" pitchFamily="34" charset="0"/>
              </a:rPr>
              <a:t>Securing free and fair European elections (State of the Union</a:t>
            </a:r>
            <a:r>
              <a:rPr lang="en-GB" sz="1100" b="0" baseline="0" dirty="0" smtClean="0">
                <a:latin typeface="Arial" panose="020B0604020202020204" pitchFamily="34" charset="0"/>
                <a:ea typeface="Calibri"/>
                <a:cs typeface="Arial" panose="020B0604020202020204" pitchFamily="34" charset="0"/>
              </a:rPr>
              <a:t> 2018) – press release in all official EU languages </a:t>
            </a:r>
          </a:p>
          <a:p>
            <a:pPr defTabSz="914289">
              <a:lnSpc>
                <a:spcPct val="115000"/>
              </a:lnSpc>
              <a:spcAft>
                <a:spcPts val="982"/>
              </a:spcAft>
              <a:defRPr/>
            </a:pPr>
            <a:r>
              <a:rPr lang="en-GB" sz="1100" dirty="0" smtClean="0">
                <a:solidFill>
                  <a:schemeClr val="tx1">
                    <a:lumMod val="65000"/>
                    <a:lumOff val="35000"/>
                  </a:schemeClr>
                </a:solidFill>
                <a:latin typeface="Arial" panose="020B0604020202020204" pitchFamily="34" charset="0"/>
                <a:cs typeface="Arial" panose="020B0604020202020204" pitchFamily="34" charset="0"/>
                <a:hlinkClick r:id="rId4"/>
              </a:rPr>
              <a:t>http://europa.eu/rapid/press-release_IP-18-5681_en.htm</a:t>
            </a:r>
            <a:endParaRPr lang="en-GB" sz="1100" dirty="0" smtClean="0">
              <a:solidFill>
                <a:schemeClr val="tx1">
                  <a:lumMod val="65000"/>
                  <a:lumOff val="35000"/>
                </a:schemeClr>
              </a:solidFill>
              <a:latin typeface="Arial" panose="020B0604020202020204" pitchFamily="34" charset="0"/>
              <a:cs typeface="Arial" panose="020B0604020202020204" pitchFamily="34" charset="0"/>
            </a:endParaRPr>
          </a:p>
          <a:p>
            <a:pPr>
              <a:lnSpc>
                <a:spcPct val="115000"/>
              </a:lnSpc>
              <a:spcAft>
                <a:spcPts val="982"/>
              </a:spcAft>
            </a:pPr>
            <a:endParaRPr lang="en-GB" sz="1100" b="1" dirty="0" smtClean="0">
              <a:latin typeface="Arial" panose="020B0604020202020204" pitchFamily="34" charset="0"/>
              <a:ea typeface="Calibri"/>
              <a:cs typeface="Arial" panose="020B0604020202020204" pitchFamily="34" charset="0"/>
            </a:endParaRPr>
          </a:p>
          <a:p>
            <a:endParaRPr lang="en-GB" dirty="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5</a:t>
            </a:fld>
            <a:endParaRPr lang="en-GB"/>
          </a:p>
        </p:txBody>
      </p:sp>
    </p:spTree>
    <p:extLst>
      <p:ext uri="{BB962C8B-B14F-4D97-AF65-F5344CB8AC3E}">
        <p14:creationId xmlns:p14="http://schemas.microsoft.com/office/powerpoint/2010/main" val="729197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The European Union makes big decisions: how to grow the economy, how to curb energy use, how to make sure that the food we eat is safe. When you vote, you choose who makes these decisions and what they mean for the sort of world you want to live in. If you don’t vote, you have no say. </a:t>
            </a:r>
          </a:p>
          <a:p>
            <a:endParaRPr lang="en-US" sz="1100" baseline="0" dirty="0" smtClean="0"/>
          </a:p>
          <a:p>
            <a:r>
              <a:rPr lang="en-US" sz="1100" dirty="0" smtClean="0"/>
              <a:t>The world faces many challenges, from migration to climate change. But when problems are shared, solutions are more easily found. Our Union is leading the way in innovation and investment that, for example, we need to tackle climate change. And it is working to protect our way of life and our privacy. Your vote gives it the strength it needs to do that. </a:t>
            </a:r>
          </a:p>
          <a:p>
            <a:endParaRPr lang="en-US" sz="1100" baseline="0" dirty="0" smtClean="0"/>
          </a:p>
          <a:p>
            <a:r>
              <a:rPr lang="en-US" sz="1100" dirty="0" smtClean="0"/>
              <a:t>All around us, we see how unchallenged “truths” can turn diversity into division. And how fragile democracy can be. Our Union is based on a shared respect for fundamental rights and democratic principles. Your vote is your claim on those rights, for yourself and for others. </a:t>
            </a:r>
            <a:endParaRPr lang="en-GB" sz="1100" baseline="0" dirty="0" smtClean="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6</a:t>
            </a:fld>
            <a:endParaRPr lang="en-GB"/>
          </a:p>
        </p:txBody>
      </p:sp>
    </p:spTree>
    <p:extLst>
      <p:ext uri="{BB962C8B-B14F-4D97-AF65-F5344CB8AC3E}">
        <p14:creationId xmlns:p14="http://schemas.microsoft.com/office/powerpoint/2010/main" val="22019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More details on the European Parliament’s official </a:t>
            </a:r>
            <a:r>
              <a:rPr lang="en-GB" sz="1100" dirty="0">
                <a:latin typeface="Arial" panose="020B0604020202020204" pitchFamily="34" charset="0"/>
                <a:cs typeface="Arial" panose="020B0604020202020204" pitchFamily="34" charset="0"/>
                <a:hlinkClick r:id="rId3"/>
              </a:rPr>
              <a:t>website</a:t>
            </a:r>
            <a:r>
              <a:rPr lang="en-GB" sz="1100" dirty="0">
                <a:latin typeface="Arial" panose="020B0604020202020204" pitchFamily="34" charset="0"/>
                <a:cs typeface="Arial" panose="020B0604020202020204" pitchFamily="34" charset="0"/>
              </a:rPr>
              <a:t>.  </a:t>
            </a:r>
            <a:endParaRPr lang="en-GB" sz="1100" b="1" dirty="0">
              <a:latin typeface="Arial" panose="020B0604020202020204" pitchFamily="34" charset="0"/>
              <a:cs typeface="Arial" panose="020B0604020202020204" pitchFamily="34" charset="0"/>
            </a:endParaRPr>
          </a:p>
          <a:p>
            <a:pPr marL="228573" indent="-228573">
              <a:buAutoNum type="arabicPeriod" startAt="2"/>
            </a:pPr>
            <a:endParaRPr lang="en-GB"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endParaRPr>
          </a:p>
          <a:p>
            <a:pPr marL="228573" indent="-228573">
              <a:buAutoNum type="arabicPeriod" startAt="2"/>
            </a:pPr>
            <a:endParaRPr lang="fr-BE"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endParaRPr>
          </a:p>
          <a:p>
            <a:pPr lvl="0"/>
            <a:endParaRPr lang="fr-BE"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GB" baseline="0" dirty="0" smtClean="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7</a:t>
            </a:fld>
            <a:endParaRPr lang="en-GB"/>
          </a:p>
        </p:txBody>
      </p:sp>
    </p:spTree>
    <p:extLst>
      <p:ext uri="{BB962C8B-B14F-4D97-AF65-F5344CB8AC3E}">
        <p14:creationId xmlns:p14="http://schemas.microsoft.com/office/powerpoint/2010/main" val="22019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600"/>
              </a:spcAft>
            </a:pPr>
            <a:r>
              <a:rPr lang="en-GB" sz="1100" dirty="0" smtClean="0">
                <a:latin typeface="Arial" panose="020B0604020202020204" pitchFamily="34" charset="0"/>
                <a:ea typeface="Calibri"/>
                <a:cs typeface="Arial" panose="020B0604020202020204" pitchFamily="34" charset="0"/>
              </a:rPr>
              <a:t>Regularly updated seat </a:t>
            </a:r>
            <a:r>
              <a:rPr lang="en-GB" sz="1100" dirty="0">
                <a:latin typeface="Arial" panose="020B0604020202020204" pitchFamily="34" charset="0"/>
                <a:ea typeface="Calibri"/>
                <a:cs typeface="Arial" panose="020B0604020202020204" pitchFamily="34" charset="0"/>
              </a:rPr>
              <a:t>projections and many useful facts around in the </a:t>
            </a:r>
            <a:r>
              <a:rPr lang="en-GB" sz="1100" dirty="0" smtClean="0">
                <a:latin typeface="Arial" panose="020B0604020202020204" pitchFamily="34" charset="0"/>
                <a:ea typeface="Calibri"/>
                <a:cs typeface="Arial" panose="020B0604020202020204" pitchFamily="34" charset="0"/>
              </a:rPr>
              <a:t>Elections can be found in </a:t>
            </a:r>
            <a:r>
              <a:rPr lang="en-GB" sz="1100" dirty="0">
                <a:latin typeface="Arial" panose="020B0604020202020204" pitchFamily="34" charset="0"/>
                <a:ea typeface="Calibri"/>
                <a:cs typeface="Arial" panose="020B0604020202020204" pitchFamily="34" charset="0"/>
              </a:rPr>
              <a:t>the </a:t>
            </a:r>
            <a:r>
              <a:rPr lang="en-GB" sz="1100" dirty="0" smtClean="0">
                <a:latin typeface="Arial" panose="020B0604020202020204" pitchFamily="34" charset="0"/>
                <a:ea typeface="Calibri"/>
                <a:cs typeface="Arial" panose="020B0604020202020204" pitchFamily="34" charset="0"/>
              </a:rPr>
              <a:t>Elections </a:t>
            </a:r>
            <a:r>
              <a:rPr lang="en-GB" sz="1100" dirty="0">
                <a:latin typeface="Arial" panose="020B0604020202020204" pitchFamily="34" charset="0"/>
                <a:ea typeface="Calibri"/>
                <a:cs typeface="Arial" panose="020B0604020202020204" pitchFamily="34" charset="0"/>
              </a:rPr>
              <a:t>press </a:t>
            </a:r>
            <a:r>
              <a:rPr lang="en-GB" sz="1100" dirty="0" smtClean="0">
                <a:latin typeface="Arial" panose="020B0604020202020204" pitchFamily="34" charset="0"/>
                <a:ea typeface="Calibri"/>
                <a:cs typeface="Arial" panose="020B0604020202020204" pitchFamily="34" charset="0"/>
              </a:rPr>
              <a:t>kit:</a:t>
            </a:r>
          </a:p>
          <a:p>
            <a:pPr algn="just">
              <a:spcAft>
                <a:spcPts val="600"/>
              </a:spcAft>
            </a:pPr>
            <a:r>
              <a:rPr lang="en-GB" sz="1100" dirty="0">
                <a:latin typeface="Arial" panose="020B0604020202020204" pitchFamily="34" charset="0"/>
                <a:ea typeface="Calibri"/>
                <a:cs typeface="Arial" panose="020B0604020202020204" pitchFamily="34" charset="0"/>
                <a:hlinkClick r:id="rId3"/>
              </a:rPr>
              <a:t>http://www.europarl.europa.eu/news/en/press-room/elections-press-kit/5/projections-of-seats-of-next-parliament </a:t>
            </a:r>
            <a:endParaRPr lang="en-GB" sz="1100" dirty="0">
              <a:latin typeface="Arial" panose="020B0604020202020204" pitchFamily="34" charset="0"/>
              <a:ea typeface="Calibri"/>
              <a:cs typeface="Arial" panose="020B0604020202020204" pitchFamily="34" charset="0"/>
            </a:endParaRPr>
          </a:p>
          <a:p>
            <a:pPr algn="just">
              <a:spcAft>
                <a:spcPts val="600"/>
              </a:spcAft>
            </a:pPr>
            <a:endParaRPr lang="fr-BE" sz="1100" dirty="0">
              <a:latin typeface="Arial" panose="020B0604020202020204" pitchFamily="34" charset="0"/>
              <a:ea typeface="Calibri"/>
              <a:cs typeface="Arial" panose="020B0604020202020204" pitchFamily="34" charset="0"/>
            </a:endParaRPr>
          </a:p>
          <a:p>
            <a:pPr algn="just" defTabSz="914289">
              <a:spcAft>
                <a:spcPts val="600"/>
              </a:spcAft>
              <a:defRPr/>
            </a:pPr>
            <a:r>
              <a:rPr lang="fr-BE" sz="1100" dirty="0" err="1">
                <a:latin typeface="Arial" panose="020B0604020202020204" pitchFamily="34" charset="0"/>
                <a:ea typeface="Calibri"/>
                <a:cs typeface="Arial" panose="020B0604020202020204" pitchFamily="34" charset="0"/>
              </a:rPr>
              <a:t>Press</a:t>
            </a:r>
            <a:r>
              <a:rPr lang="fr-BE" sz="1100" dirty="0">
                <a:latin typeface="Arial" panose="020B0604020202020204" pitchFamily="34" charset="0"/>
                <a:ea typeface="Calibri"/>
                <a:cs typeface="Arial" panose="020B0604020202020204" pitchFamily="34" charset="0"/>
              </a:rPr>
              <a:t> kit of EP </a:t>
            </a:r>
            <a:r>
              <a:rPr lang="fr-BE" sz="1100" dirty="0" err="1">
                <a:latin typeface="Arial" panose="020B0604020202020204" pitchFamily="34" charset="0"/>
                <a:ea typeface="Calibri"/>
                <a:cs typeface="Arial" panose="020B0604020202020204" pitchFamily="34" charset="0"/>
              </a:rPr>
              <a:t>available</a:t>
            </a:r>
            <a:r>
              <a:rPr lang="fr-BE" sz="1100" dirty="0">
                <a:latin typeface="Arial" panose="020B0604020202020204" pitchFamily="34" charset="0"/>
                <a:ea typeface="Calibri"/>
                <a:cs typeface="Arial" panose="020B0604020202020204" pitchFamily="34" charset="0"/>
              </a:rPr>
              <a:t> at: </a:t>
            </a:r>
            <a:r>
              <a:rPr lang="fr-BE" sz="1100" dirty="0">
                <a:latin typeface="Arial" panose="020B0604020202020204" pitchFamily="34" charset="0"/>
                <a:ea typeface="Calibri"/>
                <a:cs typeface="Arial" panose="020B0604020202020204" pitchFamily="34" charset="0"/>
                <a:hlinkClick r:id="rId4"/>
              </a:rPr>
              <a:t>http://www.europarl.europa.eu/news/en/press-room/elections-press-kit/1/facts-and-figures-on-electoral-process</a:t>
            </a:r>
            <a:endParaRPr lang="en-GB" sz="1100" dirty="0">
              <a:latin typeface="Arial" panose="020B0604020202020204" pitchFamily="34" charset="0"/>
              <a:ea typeface="Calibri"/>
              <a:cs typeface="Arial" panose="020B0604020202020204" pitchFamily="34" charset="0"/>
            </a:endParaRPr>
          </a:p>
          <a:p>
            <a:pPr algn="just">
              <a:spcAft>
                <a:spcPts val="600"/>
              </a:spcAft>
            </a:pPr>
            <a:r>
              <a:rPr lang="fr-BE" sz="1100" dirty="0" smtClean="0">
                <a:latin typeface="Arial" panose="020B0604020202020204" pitchFamily="34" charset="0"/>
                <a:ea typeface="Calibri"/>
                <a:cs typeface="Arial" panose="020B0604020202020204" pitchFamily="34" charset="0"/>
              </a:rPr>
              <a:t> </a:t>
            </a:r>
            <a:endParaRPr lang="en-GB" sz="1100" dirty="0">
              <a:latin typeface="Arial" panose="020B0604020202020204" pitchFamily="34" charset="0"/>
              <a:ea typeface="Calibri"/>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8</a:t>
            </a:fld>
            <a:endParaRPr lang="en-GB"/>
          </a:p>
        </p:txBody>
      </p:sp>
    </p:spTree>
    <p:extLst>
      <p:ext uri="{BB962C8B-B14F-4D97-AF65-F5344CB8AC3E}">
        <p14:creationId xmlns:p14="http://schemas.microsoft.com/office/powerpoint/2010/main" val="4077821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89">
              <a:lnSpc>
                <a:spcPct val="115000"/>
              </a:lnSpc>
              <a:spcAft>
                <a:spcPts val="0"/>
              </a:spcAft>
              <a:defRPr/>
            </a:pPr>
            <a:r>
              <a:rPr lang="en-GB" sz="1100" dirty="0" smtClean="0">
                <a:solidFill>
                  <a:srgbClr val="002060"/>
                </a:solidFill>
                <a:latin typeface="Arial" panose="020B0604020202020204" pitchFamily="34" charset="0"/>
                <a:cs typeface="Arial" panose="020B0604020202020204" pitchFamily="34" charset="0"/>
              </a:rPr>
              <a:t>Autumn 2018 Standard Eurobarometer:</a:t>
            </a:r>
            <a:r>
              <a:rPr lang="en-GB" sz="1100" baseline="0" dirty="0" smtClean="0">
                <a:solidFill>
                  <a:srgbClr val="002060"/>
                </a:solidFill>
                <a:latin typeface="Arial" panose="020B0604020202020204" pitchFamily="34" charset="0"/>
                <a:cs typeface="Arial" panose="020B0604020202020204" pitchFamily="34" charset="0"/>
              </a:rPr>
              <a:t> </a:t>
            </a:r>
            <a:r>
              <a:rPr lang="en-GB" sz="1100" dirty="0">
                <a:solidFill>
                  <a:srgbClr val="002060"/>
                </a:solidFill>
                <a:latin typeface="Arial" panose="020B0604020202020204" pitchFamily="34" charset="0"/>
                <a:cs typeface="Arial" panose="020B0604020202020204" pitchFamily="34" charset="0"/>
                <a:hlinkClick r:id="rId3"/>
              </a:rPr>
              <a:t>http://ec.europa.eu/commfrontoffice/publicopinion/index.cfm/survey/getsurveydetail/instruments/standard/surveyky/2215</a:t>
            </a:r>
            <a:endParaRPr lang="en-GB" sz="1100" dirty="0">
              <a:solidFill>
                <a:srgbClr val="002060"/>
              </a:solidFill>
              <a:latin typeface="Arial" panose="020B0604020202020204" pitchFamily="34" charset="0"/>
              <a:cs typeface="Arial" panose="020B0604020202020204" pitchFamily="34" charset="0"/>
            </a:endParaRPr>
          </a:p>
          <a:p>
            <a:pPr>
              <a:lnSpc>
                <a:spcPct val="115000"/>
              </a:lnSpc>
              <a:spcAft>
                <a:spcPts val="0"/>
              </a:spcAft>
            </a:pPr>
            <a:endParaRPr lang="en-IE"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9</a:t>
            </a:fld>
            <a:endParaRPr lang="en-GB"/>
          </a:p>
        </p:txBody>
      </p:sp>
    </p:spTree>
    <p:extLst>
      <p:ext uri="{BB962C8B-B14F-4D97-AF65-F5344CB8AC3E}">
        <p14:creationId xmlns:p14="http://schemas.microsoft.com/office/powerpoint/2010/main" val="32015419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1125538"/>
            <a:ext cx="9144000" cy="5732462"/>
          </a:xfrm>
          <a:prstGeom prst="rect">
            <a:avLst/>
          </a:prstGeom>
          <a:solidFill>
            <a:srgbClr val="0F5494"/>
          </a:solidFill>
          <a:ln w="73025"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b="0">
              <a:solidFill>
                <a:schemeClr val="lt1"/>
              </a:solidFill>
              <a:latin typeface="+mn-lt"/>
            </a:endParaRPr>
          </a:p>
        </p:txBody>
      </p:sp>
      <p:pic>
        <p:nvPicPr>
          <p:cNvPr id="5" name="Picture 6" descr="LOGO CE-EN-quadri.eps"/>
          <p:cNvPicPr>
            <a:picLocks noChangeAspect="1"/>
          </p:cNvPicPr>
          <p:nvPr userDrawn="1"/>
        </p:nvPicPr>
        <p:blipFill>
          <a:blip r:embed="rId2" cstate="print"/>
          <a:srcRect/>
          <a:stretch>
            <a:fillRect/>
          </a:stretch>
        </p:blipFill>
        <p:spPr bwMode="auto">
          <a:xfrm>
            <a:off x="3906000" y="309600"/>
            <a:ext cx="1584325" cy="1100138"/>
          </a:xfrm>
          <a:prstGeom prst="rect">
            <a:avLst/>
          </a:prstGeom>
          <a:noFill/>
          <a:ln w="9525">
            <a:noFill/>
            <a:miter lim="800000"/>
            <a:headEnd/>
            <a:tailEnd/>
          </a:ln>
        </p:spPr>
      </p:pic>
      <p:sp>
        <p:nvSpPr>
          <p:cNvPr id="6" name="Rectangle 5"/>
          <p:cNvSpPr/>
          <p:nvPr userDrawn="1"/>
        </p:nvSpPr>
        <p:spPr>
          <a:xfrm>
            <a:off x="4230000" y="6669360"/>
            <a:ext cx="684213"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sp>
        <p:nvSpPr>
          <p:cNvPr id="2" name="Title 1"/>
          <p:cNvSpPr>
            <a:spLocks noGrp="1"/>
          </p:cNvSpPr>
          <p:nvPr>
            <p:ph type="title" hasCustomPrompt="1"/>
          </p:nvPr>
        </p:nvSpPr>
        <p:spPr>
          <a:xfrm>
            <a:off x="4139952" y="1700808"/>
            <a:ext cx="4536504" cy="2016224"/>
          </a:xfrm>
        </p:spPr>
        <p:txBody>
          <a:bodyPr/>
          <a:lstStyle>
            <a:lvl1pPr indent="0">
              <a:defRPr sz="4800">
                <a:solidFill>
                  <a:srgbClr val="FFD624"/>
                </a:solidFill>
              </a:defRPr>
            </a:lvl1pPr>
          </a:lstStyle>
          <a:p>
            <a:r>
              <a:rPr lang="en-GB" dirty="0" smtClean="0"/>
              <a:t>Title</a:t>
            </a:r>
            <a:endParaRPr lang="en-GB" dirty="0"/>
          </a:p>
        </p:txBody>
      </p:sp>
      <p:sp>
        <p:nvSpPr>
          <p:cNvPr id="3" name="Content Placeholder 2"/>
          <p:cNvSpPr>
            <a:spLocks noGrp="1"/>
          </p:cNvSpPr>
          <p:nvPr>
            <p:ph idx="1" hasCustomPrompt="1"/>
          </p:nvPr>
        </p:nvSpPr>
        <p:spPr>
          <a:xfrm>
            <a:off x="467544" y="3933056"/>
            <a:ext cx="3744416" cy="1872208"/>
          </a:xfrm>
        </p:spPr>
        <p:txBody>
          <a:bodyPr/>
          <a:lstStyle>
            <a:lvl1pPr marL="0" indent="0">
              <a:buNone/>
              <a:defRPr sz="3000" b="1" i="0">
                <a:solidFill>
                  <a:schemeClr val="bg1"/>
                </a:solidFill>
              </a:defRPr>
            </a:lvl1pPr>
            <a:lvl3pPr marL="228600" indent="-228600" algn="l">
              <a:defRPr sz="3000" b="1">
                <a:solidFill>
                  <a:schemeClr val="bg1"/>
                </a:solidFill>
              </a:defRPr>
            </a:lvl3pPr>
          </a:lstStyle>
          <a:p>
            <a:pPr lvl="0"/>
            <a:r>
              <a:rPr lang="en-US" dirty="0" smtClean="0"/>
              <a:t>Subtitle</a:t>
            </a:r>
          </a:p>
        </p:txBody>
      </p:sp>
      <p:sp>
        <p:nvSpPr>
          <p:cNvPr id="7" name="Rectangle 4"/>
          <p:cNvSpPr>
            <a:spLocks noGrp="1" noChangeArrowheads="1"/>
          </p:cNvSpPr>
          <p:nvPr>
            <p:ph type="dt" sz="half" idx="10"/>
          </p:nvPr>
        </p:nvSpPr>
        <p:spPr/>
        <p:txBody>
          <a:bodyPr/>
          <a:lstStyle>
            <a:lvl1pPr>
              <a:defRPr dirty="0">
                <a:solidFill>
                  <a:schemeClr val="bg1"/>
                </a:solidFill>
              </a:defRPr>
            </a:lvl1pPr>
          </a:lstStyle>
          <a:p>
            <a:pPr>
              <a:defRPr/>
            </a:pPr>
            <a:endParaRPr lang="en-GB" dirty="0"/>
          </a:p>
        </p:txBody>
      </p:sp>
      <p:sp>
        <p:nvSpPr>
          <p:cNvPr id="8" name="Rectangle 5"/>
          <p:cNvSpPr>
            <a:spLocks noGrp="1" noChangeArrowheads="1"/>
          </p:cNvSpPr>
          <p:nvPr>
            <p:ph type="ftr" sz="quarter" idx="11"/>
          </p:nvPr>
        </p:nvSpPr>
        <p:spPr/>
        <p:txBody>
          <a:bodyPr/>
          <a:lstStyle>
            <a:lvl1pPr>
              <a:defRPr dirty="0">
                <a:solidFill>
                  <a:schemeClr val="bg1"/>
                </a:solidFill>
              </a:defRPr>
            </a:lvl1pPr>
          </a:lstStyle>
          <a:p>
            <a:pPr>
              <a:defRPr/>
            </a:pPr>
            <a:endParaRPr lang="en-GB" dirty="0"/>
          </a:p>
        </p:txBody>
      </p:sp>
      <p:sp>
        <p:nvSpPr>
          <p:cNvPr id="9" name="Rectangle 6"/>
          <p:cNvSpPr>
            <a:spLocks noGrp="1" noChangeArrowheads="1"/>
          </p:cNvSpPr>
          <p:nvPr>
            <p:ph type="sldNum" sz="quarter" idx="12"/>
          </p:nvPr>
        </p:nvSpPr>
        <p:spPr/>
        <p:txBody>
          <a:bodyPr/>
          <a:lstStyle>
            <a:lvl1pPr>
              <a:defRPr smtClean="0">
                <a:solidFill>
                  <a:schemeClr val="bg1"/>
                </a:solidFill>
              </a:defRPr>
            </a:lvl1pPr>
          </a:lstStyle>
          <a:p>
            <a:pPr>
              <a:defRPr/>
            </a:pPr>
            <a:fld id="{2BB59E6E-B967-488E-B209-8B7FA0D7AF99}" type="slidenum">
              <a:rPr lang="en-GB"/>
              <a:pPr>
                <a:defRPr/>
              </a:pPr>
              <a:t>‹#›</a:t>
            </a:fld>
            <a:endParaRPr lang="en-GB"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DE98375-5C84-4176-84A5-B6A3E0825F02}"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1123950"/>
            <a:ext cx="2058988" cy="48974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123950"/>
            <a:ext cx="6029325" cy="48974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77C7773-6390-40B5-8F3A-46FD9E5B7090}"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6577013" y="6145213"/>
            <a:ext cx="2243137" cy="596900"/>
          </a:xfrm>
          <a:prstGeom prst="rect">
            <a:avLst/>
          </a:prstGeom>
          <a:noFill/>
          <a:ln w="9525">
            <a:noFill/>
            <a:miter lim="800000"/>
            <a:headEnd/>
            <a:tailEnd/>
          </a:ln>
        </p:spPr>
      </p:pic>
      <p:sp>
        <p:nvSpPr>
          <p:cNvPr id="2" name="Title 1"/>
          <p:cNvSpPr>
            <a:spLocks noGrp="1"/>
          </p:cNvSpPr>
          <p:nvPr>
            <p:ph type="title"/>
          </p:nvPr>
        </p:nvSpPr>
        <p:spPr>
          <a:xfrm>
            <a:off x="468313" y="980728"/>
            <a:ext cx="8229600" cy="936625"/>
          </a:xfrm>
        </p:spPr>
        <p:txBody>
          <a:bodyPr/>
          <a:lstStyle/>
          <a:p>
            <a:r>
              <a:rPr lang="en-US" smtClean="0"/>
              <a:t>Click to edit Master title style</a:t>
            </a:r>
            <a:endParaRPr lang="en-GB" dirty="0"/>
          </a:p>
        </p:txBody>
      </p:sp>
      <p:sp>
        <p:nvSpPr>
          <p:cNvPr id="5" name="Rectangle 4"/>
          <p:cNvSpPr>
            <a:spLocks noGrp="1" noChangeArrowheads="1"/>
          </p:cNvSpPr>
          <p:nvPr>
            <p:ph type="dt" sz="half" idx="10"/>
          </p:nvPr>
        </p:nvSpPr>
        <p:spPr>
          <a:xfrm>
            <a:off x="6577013" y="116632"/>
            <a:ext cx="2133600" cy="476250"/>
          </a:xfrm>
        </p:spPr>
        <p:txBody>
          <a:bodyPr/>
          <a:lstStyle>
            <a:lvl1pPr>
              <a:defRPr sz="1200"/>
            </a:lvl1pPr>
          </a:lstStyle>
          <a:p>
            <a:pPr>
              <a:defRPr/>
            </a:pPr>
            <a:endParaRPr lang="en-GB" dirty="0"/>
          </a:p>
        </p:txBody>
      </p:sp>
      <p:sp>
        <p:nvSpPr>
          <p:cNvPr id="6" name="Rectangle 5"/>
          <p:cNvSpPr>
            <a:spLocks noGrp="1" noChangeArrowheads="1"/>
          </p:cNvSpPr>
          <p:nvPr>
            <p:ph type="ftr" sz="quarter" idx="11"/>
          </p:nvPr>
        </p:nvSpPr>
        <p:spPr>
          <a:xfrm>
            <a:off x="3124200" y="6337126"/>
            <a:ext cx="2895600" cy="476250"/>
          </a:xfrm>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xfrm>
            <a:off x="467544" y="6297439"/>
            <a:ext cx="2133600" cy="476250"/>
          </a:xfrm>
        </p:spPr>
        <p:txBody>
          <a:bodyPr/>
          <a:lstStyle>
            <a:lvl1pPr algn="l">
              <a:defRPr/>
            </a:lvl1pPr>
          </a:lstStyle>
          <a:p>
            <a:pPr>
              <a:defRPr/>
            </a:pPr>
            <a:fld id="{37EC8A20-BA03-4FF7-8742-03D8AD4CA4F4}" type="slidenum">
              <a:rPr lang="en-GB" smtClean="0"/>
              <a:pPr>
                <a:defRPr/>
              </a:pPr>
              <a:t>‹#›</a:t>
            </a:fld>
            <a:endParaRPr lang="en-GB" dirty="0"/>
          </a:p>
        </p:txBody>
      </p:sp>
      <p:sp>
        <p:nvSpPr>
          <p:cNvPr id="9" name="Content Placeholder 2"/>
          <p:cNvSpPr>
            <a:spLocks noGrp="1"/>
          </p:cNvSpPr>
          <p:nvPr>
            <p:ph idx="1"/>
          </p:nvPr>
        </p:nvSpPr>
        <p:spPr>
          <a:xfrm>
            <a:off x="457200" y="2276872"/>
            <a:ext cx="8229600" cy="3633788"/>
          </a:xfrm>
        </p:spPr>
        <p:txBody>
          <a:bodyPr/>
          <a:lstStyle>
            <a:lvl1pPr marL="342900" indent="-342900">
              <a:buClr>
                <a:srgbClr val="0F5494"/>
              </a:buClr>
              <a:buFont typeface="Arial" pitchFamily="34" charset="0"/>
              <a:buChar char="•"/>
              <a:defRPr/>
            </a:lvl1pPr>
            <a:lvl2pPr>
              <a:buClr>
                <a:srgbClr val="0F5494"/>
              </a:buClr>
              <a:defRPr/>
            </a:lvl2pPr>
          </a:lstStyle>
          <a:p>
            <a:pPr lvl="0"/>
            <a:r>
              <a:rPr lang="en-US" smtClean="0"/>
              <a:t>Edit Master text styles</a:t>
            </a:r>
          </a:p>
          <a:p>
            <a:pPr lvl="1"/>
            <a:r>
              <a:rPr lang="en-US" smtClean="0"/>
              <a:t>Second level</a:t>
            </a:r>
          </a:p>
          <a:p>
            <a:pPr lvl="2"/>
            <a:r>
              <a:rPr lang="en-US" smtClean="0"/>
              <a:t>Third level</a:t>
            </a: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5E88F9B-71EE-4D5C-B44E-012EF44E925A}"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387600"/>
            <a:ext cx="4038600" cy="3633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387600"/>
            <a:ext cx="4038600" cy="3633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396CDD1B-50E0-44E8-82B7-F85F69F6D40C}"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30E8177A-0CE3-43B6-B11B-ED2E8AEAD8D3}"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BD855DDF-6655-40F2-8D9E-CA15739A7ECF}"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DEBFC62-E3CF-4012-8A8B-ABF1C18EA022}"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88800BF-55FD-4017-8F82-94A8DE4F5750}"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4747253-C9BC-4251-8AE3-8910CE9253F2}"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1123950"/>
            <a:ext cx="8229600"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Lorem ipsum</a:t>
            </a:r>
          </a:p>
        </p:txBody>
      </p:sp>
      <p:sp>
        <p:nvSpPr>
          <p:cNvPr id="1027" name="Rectangle 3"/>
          <p:cNvSpPr>
            <a:spLocks noGrp="1" noChangeArrowheads="1"/>
          </p:cNvSpPr>
          <p:nvPr>
            <p:ph type="body" idx="1"/>
          </p:nvPr>
        </p:nvSpPr>
        <p:spPr bwMode="auto">
          <a:xfrm>
            <a:off x="457200" y="2387600"/>
            <a:ext cx="8229600" cy="36337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BE" dirty="0" smtClean="0"/>
              <a:t>Et dolor fragum</a:t>
            </a:r>
            <a:endParaRPr lang="en-GB" dirty="0" smtClean="0"/>
          </a:p>
          <a:p>
            <a:pPr lvl="1"/>
            <a:r>
              <a:rPr lang="en-GB" dirty="0" smtClean="0"/>
              <a:t>Et </a:t>
            </a:r>
            <a:r>
              <a:rPr lang="en-GB" dirty="0" err="1" smtClean="0"/>
              <a:t>dolor</a:t>
            </a:r>
            <a:r>
              <a:rPr lang="en-GB" dirty="0" smtClean="0"/>
              <a:t> </a:t>
            </a:r>
            <a:r>
              <a:rPr lang="en-GB" dirty="0" err="1" smtClean="0"/>
              <a:t>fragum</a:t>
            </a:r>
            <a:endParaRPr lang="en-GB" dirty="0" smtClean="0"/>
          </a:p>
          <a:p>
            <a:pPr lvl="2"/>
            <a:r>
              <a:rPr lang="en-GB" dirty="0" smtClean="0"/>
              <a:t>- Et </a:t>
            </a:r>
            <a:r>
              <a:rPr lang="en-GB" dirty="0" err="1" smtClean="0"/>
              <a:t>dolor</a:t>
            </a:r>
            <a:r>
              <a:rPr lang="en-GB" dirty="0" smtClean="0"/>
              <a:t> </a:t>
            </a:r>
            <a:r>
              <a:rPr lang="en-GB" dirty="0" err="1" smtClean="0"/>
              <a:t>fragum</a:t>
            </a:r>
            <a:endParaRPr lang="en-GB" dirty="0"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mj-lt"/>
              </a:defRPr>
            </a:lvl1pPr>
          </a:lstStyle>
          <a:p>
            <a:pPr>
              <a:defRPr/>
            </a:pPr>
            <a:endParaRPr lang="en-GB"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lang="en-GB" sz="1400" b="0" kern="1200" dirty="0">
                <a:solidFill>
                  <a:schemeClr val="tx1"/>
                </a:solidFill>
                <a:latin typeface="+mj-lt"/>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charset="0"/>
              </a:defRPr>
            </a:lvl1pPr>
          </a:lstStyle>
          <a:p>
            <a:pPr>
              <a:defRPr/>
            </a:pPr>
            <a:fld id="{9C8D21B7-B314-438C-91E9-7FF9087DC078}" type="slidenum">
              <a:rPr lang="en-GB"/>
              <a:pPr>
                <a:defRPr/>
              </a:pPr>
              <a:t>‹#›</a:t>
            </a:fld>
            <a:endParaRPr lang="en-GB" dirty="0"/>
          </a:p>
        </p:txBody>
      </p:sp>
    </p:spTree>
  </p:cSld>
  <p:clrMap bg1="lt1" tx1="dk1" bg2="lt2" tx2="dk2" accent1="accent1" accent2="accent2" accent3="accent3" accent4="accent4" accent5="accent5" accent6="accent6" hlink="hlink" folHlink="folHlink"/>
  <p:sldLayoutIdLst>
    <p:sldLayoutId id="2147483753" r:id="rId1"/>
    <p:sldLayoutId id="2147483752"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sldNum="0" hdr="0" ftr="0" dt="0"/>
  <p:txStyles>
    <p:title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ec.europa.eu/commfrontoffice/publicopinion/index.cfm/survey/getsurveydetail/instruments/standard/surveyky/2215" TargetMode="External"/><Relationship Id="rId5" Type="http://schemas.openxmlformats.org/officeDocument/2006/relationships/image" Target="../media/image33.pn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ec.europa.eu/commfrontoffice/publicopinion/index.cfm/survey/getsurveydetail/instruments/standard/surveyky/2215" TargetMode="Externa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ec.europa.eu/info/sites/info/files/com_2015_206_en.pdf" TargetMode="External"/><Relationship Id="rId5" Type="http://schemas.openxmlformats.org/officeDocument/2006/relationships/image" Target="../media/image38.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hyperlink" Target="http://ec.europa.eu/commfrontoffice/publicopinion/index.cfm/Survey/getSurveyDetail/instruments/SPECIAL/yearFrom/2017/yearTo/2019/search/democracy%20and%20elections/surveyKy/2198"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5.jpeg"/><Relationship Id="rId11" Type="http://schemas.openxmlformats.org/officeDocument/2006/relationships/image" Target="../media/image29.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jpeg"/><Relationship Id="rId9"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70.jpg"/><Relationship Id="rId7"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ec.europa.eu/commfrontoffice/publicopinion/index.cfm/Survey/getSurveyDetail/instruments/SPECIAL/surveyKy/2198" TargetMode="External"/><Relationship Id="rId5" Type="http://schemas.openxmlformats.org/officeDocument/2006/relationships/hyperlink" Target="http://www.europarl.europa.eu/at-your-service/en/stay-informed/citizens-app" TargetMode="External"/><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8" Type="http://schemas.openxmlformats.org/officeDocument/2006/relationships/hyperlink" Target="https://www.instagram.com/eumythbusters/" TargetMode="External"/><Relationship Id="rId13" Type="http://schemas.openxmlformats.org/officeDocument/2006/relationships/hyperlink" Target="https://ec.europa.eu/finland/news/myths_fi" TargetMode="External"/><Relationship Id="rId18" Type="http://schemas.openxmlformats.org/officeDocument/2006/relationships/hyperlink" Target="https://ec.europa.eu/portugal/news/eu-myths_pt" TargetMode="External"/><Relationship Id="rId3" Type="http://schemas.openxmlformats.org/officeDocument/2006/relationships/hyperlink" Target="http://ec.europa.eu/budget/explained/myths/myths_en.cfm" TargetMode="External"/><Relationship Id="rId21" Type="http://schemas.openxmlformats.org/officeDocument/2006/relationships/hyperlink" Target="https://blogs.ec.europa.eu/ECintheUK/category/euromyths/" TargetMode="External"/><Relationship Id="rId7" Type="http://schemas.openxmlformats.org/officeDocument/2006/relationships/hyperlink" Target="https://ec.europa.eu/home-affairs/sites/homeaffairs/files/what-we-do/policies/european-agenda-migration/20190306_managing-migration-factsheet-debunking-myths-about-migration_en.pdf" TargetMode="External"/><Relationship Id="rId12" Type="http://schemas.openxmlformats.org/officeDocument/2006/relationships/hyperlink" Target="https://ec.europa.eu/czech-republic/news/rebuttal_cs" TargetMode="External"/><Relationship Id="rId17" Type="http://schemas.openxmlformats.org/officeDocument/2006/relationships/hyperlink" Target="https://d.facebook.com/groups/2005976763028696?refid=46&amp;__xts__%5b0%5d=12.%7b%22unit_id_click_type%22:%22graph_search_results_item_tapped%22,%22click_type%22:%22result%22,%22module_id%22:1,%22result_id%22:2005976763028696,%22session_id%22:%225ccb2c06f45c73750946cb573c2e3cb5%22,%22module_role%22:%22ENTITY_GROUPS%22,%22unit_id%22:%22browse_rl:3a0db5e1-d389-c74a-2604-8f1692d706ff%22,%22browse_result_type%22:%22browse_type_group%22,%22unit_id_result_id%22:2005976763028696,%22module_result_position%22:0%7d" TargetMode="External"/><Relationship Id="rId2" Type="http://schemas.openxmlformats.org/officeDocument/2006/relationships/notesSlide" Target="../notesSlides/notesSlide22.xml"/><Relationship Id="rId16" Type="http://schemas.openxmlformats.org/officeDocument/2006/relationships/hyperlink" Target="https://ec.europa.eu/italy/news/euromyths_it" TargetMode="External"/><Relationship Id="rId20" Type="http://schemas.openxmlformats.org/officeDocument/2006/relationships/hyperlink" Target="https://ec.europa.eu/sweden/about-us/myths_sv" TargetMode="External"/><Relationship Id="rId1" Type="http://schemas.openxmlformats.org/officeDocument/2006/relationships/slideLayout" Target="../slideLayouts/slideLayout2.xml"/><Relationship Id="rId6" Type="http://schemas.openxmlformats.org/officeDocument/2006/relationships/hyperlink" Target="https://ec.europa.eu/digital-single-market/en/faq/frequently-asked-questions-copyright-reform" TargetMode="External"/><Relationship Id="rId11" Type="http://schemas.openxmlformats.org/officeDocument/2006/relationships/hyperlink" Target="https://ec.europa.eu/czech-republic/news/euromyty_cs" TargetMode="External"/><Relationship Id="rId24" Type="http://schemas.openxmlformats.org/officeDocument/2006/relationships/image" Target="../media/image72.png"/><Relationship Id="rId5" Type="http://schemas.openxmlformats.org/officeDocument/2006/relationships/hyperlink" Target="https://ec.europa.eu/commission/sites/beta-political/files/budget-may2018-modernising-cap_en.pdf" TargetMode="External"/><Relationship Id="rId15" Type="http://schemas.openxmlformats.org/officeDocument/2006/relationships/hyperlink" Target="https://ec.europa.eu/germany/news/eu-myths_de" TargetMode="External"/><Relationship Id="rId23" Type="http://schemas.openxmlformats.org/officeDocument/2006/relationships/image" Target="../media/image73.jpeg"/><Relationship Id="rId10" Type="http://schemas.openxmlformats.org/officeDocument/2006/relationships/hyperlink" Target="https://ec.europa.eu/croatia/news/myths_hr" TargetMode="External"/><Relationship Id="rId19" Type="http://schemas.openxmlformats.org/officeDocument/2006/relationships/hyperlink" Target="http://www.euromyty.sk/" TargetMode="External"/><Relationship Id="rId4" Type="http://schemas.openxmlformats.org/officeDocument/2006/relationships/hyperlink" Target="https://ec.europa.eu/commission/sites/beta-political/files/100124_gdpr_factsheet_mythbusting.pdf" TargetMode="External"/><Relationship Id="rId9" Type="http://schemas.openxmlformats.org/officeDocument/2006/relationships/hyperlink" Target="https://ec.europa.eu/bulgaria/news/myths_bg" TargetMode="External"/><Relationship Id="rId14" Type="http://schemas.openxmlformats.org/officeDocument/2006/relationships/hyperlink" Target="https://ec.europa.eu/france/news/decodeurseurope_fr" TargetMode="External"/><Relationship Id="rId22" Type="http://schemas.openxmlformats.org/officeDocument/2006/relationships/hyperlink" Target="https://euvsdisinfo.eu/"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european-elections.eu/how-to-vote"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74.png"/><Relationship Id="rId4" Type="http://schemas.openxmlformats.org/officeDocument/2006/relationships/hyperlink" Target="https://europa.eu/youreurope/citizens/residence/elections-abroad/european-election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hyperlink" Target="http://www.epyoutube.eu/chooseyourfuture"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jpg"/><Relationship Id="rId4" Type="http://schemas.openxmlformats.org/officeDocument/2006/relationships/hyperlink" Target="http://www.epfacebook.eu/chooseyourfuture"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www.linkedin.com/company/european-commission/" TargetMode="External"/><Relationship Id="rId3" Type="http://schemas.openxmlformats.org/officeDocument/2006/relationships/image" Target="../media/image80.png"/><Relationship Id="rId7" Type="http://schemas.openxmlformats.org/officeDocument/2006/relationships/hyperlink" Target="https://twitter.com/EU_Commission"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instagram.com/europeancommission" TargetMode="External"/><Relationship Id="rId5" Type="http://schemas.openxmlformats.org/officeDocument/2006/relationships/image" Target="../media/image81.png"/><Relationship Id="rId10" Type="http://schemas.openxmlformats.org/officeDocument/2006/relationships/image" Target="../media/image79.png"/><Relationship Id="rId4" Type="http://schemas.openxmlformats.org/officeDocument/2006/relationships/hyperlink" Target="https://www.facebook.com/EuropeanCommission" TargetMode="External"/><Relationship Id="rId9" Type="http://schemas.openxmlformats.org/officeDocument/2006/relationships/hyperlink" Target="https://www.youtube.com/user/eutub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9.png"/><Relationship Id="rId4" Type="http://schemas.openxmlformats.org/officeDocument/2006/relationships/hyperlink" Target="http://ec.europa.eu/info/elections-toolki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hyperlink" Target="http://www.europarl.europa.eu/news/en/press-room/elections-press-kit/0/key-dates-ahead" TargetMode="External"/><Relationship Id="rId4" Type="http://schemas.openxmlformats.org/officeDocument/2006/relationships/image" Target="../media/image84.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hyperlink" Target="http://www.europarl.europa.eu/news/en/press-room/elections-press-kit/0/key-dates-ahead" TargetMode="External"/><Relationship Id="rId4" Type="http://schemas.openxmlformats.org/officeDocument/2006/relationships/image" Target="../media/image84.jpe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hyperlink" Target="https://europa.eu/european-union/contact_en" TargetMode="External"/><Relationship Id="rId4" Type="http://schemas.openxmlformats.org/officeDocument/2006/relationships/image" Target="../media/image85.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hyperlink" Target="http://www.europarl.europa.eu/news/en/headlines/eu-affairs/20180126STO94114/eu-elections-how-many-meps-will-each-country-get-in-2019"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europarl.europa.eu/at-your-service/en/be-heard/eurobarometer/political-landscape-development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ec.europa.eu/commfrontoffice/publicopinion/index.cfm/survey/getsurveydetail/instruments/standard/surveyky/2215" TargetMode="External"/><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676" t="2543" r="395" b="49027"/>
          <a:stretch/>
        </p:blipFill>
        <p:spPr>
          <a:xfrm rot="10800000">
            <a:off x="0" y="1108800"/>
            <a:ext cx="9143999" cy="3256304"/>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359" y="1517042"/>
            <a:ext cx="2851505" cy="284806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3063" y="6764"/>
            <a:ext cx="1657262" cy="1657262"/>
          </a:xfrm>
          <a:prstGeom prst="rect">
            <a:avLst/>
          </a:prstGeom>
        </p:spPr>
      </p:pic>
      <p:sp>
        <p:nvSpPr>
          <p:cNvPr id="6" name="Rectangle 5"/>
          <p:cNvSpPr/>
          <p:nvPr/>
        </p:nvSpPr>
        <p:spPr>
          <a:xfrm>
            <a:off x="4211960" y="6627696"/>
            <a:ext cx="670529" cy="230304"/>
          </a:xfrm>
          <a:prstGeom prst="rect">
            <a:avLst/>
          </a:prstGeom>
          <a:solidFill>
            <a:srgbClr val="0C4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Box 7"/>
          <p:cNvSpPr txBox="1"/>
          <p:nvPr/>
        </p:nvSpPr>
        <p:spPr>
          <a:xfrm>
            <a:off x="2539895" y="5209311"/>
            <a:ext cx="4014658" cy="1246495"/>
          </a:xfrm>
          <a:prstGeom prst="rect">
            <a:avLst/>
          </a:prstGeom>
          <a:noFill/>
        </p:spPr>
        <p:txBody>
          <a:bodyPr wrap="square" rtlCol="0">
            <a:spAutoFit/>
          </a:bodyPr>
          <a:lstStyle/>
          <a:p>
            <a:pPr algn="ctr" defTabSz="457189" fontAlgn="auto">
              <a:spcBef>
                <a:spcPts val="0"/>
              </a:spcBef>
              <a:spcAft>
                <a:spcPts val="0"/>
              </a:spcAft>
              <a:defRPr/>
            </a:pPr>
            <a:r>
              <a:rPr lang="de-DE" sz="1500" b="0" dirty="0" smtClean="0">
                <a:solidFill>
                  <a:srgbClr val="4684C5"/>
                </a:solidFill>
                <a:latin typeface="Calibri" panose="020F0502020204030204"/>
              </a:rPr>
              <a:t>Speaker</a:t>
            </a:r>
            <a:endParaRPr lang="de-DE" sz="1500" b="0" dirty="0">
              <a:solidFill>
                <a:srgbClr val="4684C5"/>
              </a:solidFill>
              <a:latin typeface="Calibri" panose="020F0502020204030204"/>
            </a:endParaRPr>
          </a:p>
          <a:p>
            <a:pPr algn="ctr" defTabSz="457189" fontAlgn="auto">
              <a:spcBef>
                <a:spcPts val="0"/>
              </a:spcBef>
              <a:spcAft>
                <a:spcPts val="0"/>
              </a:spcAft>
            </a:pPr>
            <a:r>
              <a:rPr lang="fr-FR" sz="1500" b="0" i="1" dirty="0" err="1" smtClean="0">
                <a:solidFill>
                  <a:srgbClr val="4684C5"/>
                </a:solidFill>
                <a:latin typeface="Calibri" panose="020F0502020204030204"/>
              </a:rPr>
              <a:t>Title</a:t>
            </a:r>
            <a:endParaRPr lang="fr-FR" sz="1500" b="0" i="1" dirty="0" smtClean="0">
              <a:solidFill>
                <a:srgbClr val="4684C5"/>
              </a:solidFill>
              <a:latin typeface="Calibri" panose="020F0502020204030204"/>
            </a:endParaRPr>
          </a:p>
          <a:p>
            <a:pPr algn="ctr" defTabSz="457189" fontAlgn="auto">
              <a:spcBef>
                <a:spcPts val="0"/>
              </a:spcBef>
              <a:spcAft>
                <a:spcPts val="0"/>
              </a:spcAft>
            </a:pPr>
            <a:r>
              <a:rPr lang="en-GB" sz="1500" b="0" i="1" dirty="0" smtClean="0">
                <a:solidFill>
                  <a:srgbClr val="4684C5"/>
                </a:solidFill>
                <a:latin typeface="Calibri" panose="020F0502020204030204"/>
              </a:rPr>
              <a:t>Unit</a:t>
            </a:r>
            <a:endParaRPr lang="en-US" sz="1500" b="0" i="1" dirty="0" smtClean="0">
              <a:solidFill>
                <a:srgbClr val="4684C5"/>
              </a:solidFill>
              <a:latin typeface="Calibri" panose="020F0502020204030204"/>
            </a:endParaRPr>
          </a:p>
          <a:p>
            <a:pPr algn="ctr" defTabSz="457189" fontAlgn="auto">
              <a:spcBef>
                <a:spcPts val="0"/>
              </a:spcBef>
              <a:spcAft>
                <a:spcPts val="0"/>
              </a:spcAft>
            </a:pPr>
            <a:r>
              <a:rPr lang="en-US" sz="1500" b="0" dirty="0" smtClean="0">
                <a:solidFill>
                  <a:srgbClr val="4684C5"/>
                </a:solidFill>
                <a:latin typeface="Calibri" panose="020F0502020204030204"/>
              </a:rPr>
              <a:t>European Commission </a:t>
            </a:r>
          </a:p>
          <a:p>
            <a:pPr algn="ctr" defTabSz="457189" fontAlgn="auto">
              <a:spcBef>
                <a:spcPts val="0"/>
              </a:spcBef>
              <a:spcAft>
                <a:spcPts val="0"/>
              </a:spcAft>
            </a:pPr>
            <a:r>
              <a:rPr lang="en-US" sz="1500" b="0" dirty="0" smtClean="0">
                <a:solidFill>
                  <a:srgbClr val="4684C5"/>
                </a:solidFill>
                <a:latin typeface="Calibri" panose="020F0502020204030204"/>
              </a:rPr>
              <a:t>DG</a:t>
            </a:r>
            <a:endParaRPr lang="en-US" sz="1500" b="0" dirty="0">
              <a:solidFill>
                <a:srgbClr val="4684C5"/>
              </a:solidFill>
              <a:latin typeface="Calibri" panose="020F0502020204030204"/>
            </a:endParaRPr>
          </a:p>
        </p:txBody>
      </p:sp>
      <p:sp>
        <p:nvSpPr>
          <p:cNvPr id="3" name="Rectangle 2"/>
          <p:cNvSpPr/>
          <p:nvPr/>
        </p:nvSpPr>
        <p:spPr>
          <a:xfrm>
            <a:off x="2467887" y="4768907"/>
            <a:ext cx="4158674" cy="338554"/>
          </a:xfrm>
          <a:prstGeom prst="rect">
            <a:avLst/>
          </a:prstGeom>
        </p:spPr>
        <p:txBody>
          <a:bodyPr wrap="square">
            <a:spAutoFit/>
          </a:bodyPr>
          <a:lstStyle/>
          <a:p>
            <a:pPr lvl="0" algn="ctr" defTabSz="457200">
              <a:defRPr/>
            </a:pPr>
            <a:r>
              <a:rPr lang="fr-BE" sz="1600" b="0" i="1" kern="0" dirty="0">
                <a:solidFill>
                  <a:srgbClr val="E48C32"/>
                </a:solidFill>
                <a:latin typeface="Arial" panose="020B0604020202020204" pitchFamily="34" charset="0"/>
                <a:cs typeface="Arial" panose="020B0604020202020204" pitchFamily="34" charset="0"/>
              </a:rPr>
              <a:t>Venue &amp; Date</a:t>
            </a:r>
          </a:p>
        </p:txBody>
      </p:sp>
      <p:sp>
        <p:nvSpPr>
          <p:cNvPr id="9" name="Title 1"/>
          <p:cNvSpPr txBox="1">
            <a:spLocks/>
          </p:cNvSpPr>
          <p:nvPr/>
        </p:nvSpPr>
        <p:spPr bwMode="auto">
          <a:xfrm>
            <a:off x="4076843" y="1637011"/>
            <a:ext cx="3951541" cy="111534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0" lvl="0" indent="0" defTabSz="457200">
              <a:defRPr/>
            </a:pPr>
            <a:r>
              <a:rPr lang="en-GB" sz="2300" kern="0" dirty="0" smtClean="0">
                <a:solidFill>
                  <a:srgbClr val="E48C32"/>
                </a:solidFill>
                <a:latin typeface="Arial" panose="020B0604020202020204" pitchFamily="34" charset="0"/>
                <a:cs typeface="Arial" panose="020B0604020202020204" pitchFamily="34" charset="0"/>
              </a:rPr>
              <a:t>European</a:t>
            </a:r>
            <a:r>
              <a:rPr kumimoji="0" lang="en-GB" sz="2300" b="1" i="0" u="none" strike="noStrike" kern="0" cap="none" spc="0" normalizeH="0" noProof="0" dirty="0" smtClean="0">
                <a:ln>
                  <a:noFill/>
                </a:ln>
                <a:solidFill>
                  <a:srgbClr val="E48C32"/>
                </a:solidFill>
                <a:effectLst/>
                <a:uLnTx/>
                <a:uFillTx/>
                <a:latin typeface="Arial" panose="020B0604020202020204" pitchFamily="34" charset="0"/>
                <a:cs typeface="Arial" panose="020B0604020202020204" pitchFamily="34" charset="0"/>
              </a:rPr>
              <a:t> Elections </a:t>
            </a:r>
          </a:p>
          <a:p>
            <a:pPr marL="0" marR="0" lvl="0" indent="0" algn="l" defTabSz="457200" rtl="0" eaLnBrk="1" fontAlgn="base" latinLnBrk="0" hangingPunct="1">
              <a:lnSpc>
                <a:spcPct val="100000"/>
              </a:lnSpc>
              <a:spcBef>
                <a:spcPct val="0"/>
              </a:spcBef>
              <a:spcAft>
                <a:spcPct val="0"/>
              </a:spcAft>
              <a:buClrTx/>
              <a:buSzTx/>
              <a:buFontTx/>
              <a:buNone/>
              <a:tabLst/>
              <a:defRPr/>
            </a:pPr>
            <a:r>
              <a:rPr lang="en-GB" sz="2000" b="0" kern="0" baseline="0" dirty="0" smtClean="0">
                <a:solidFill>
                  <a:srgbClr val="E48C32"/>
                </a:solidFill>
                <a:latin typeface="Arial" panose="020B0604020202020204" pitchFamily="34" charset="0"/>
                <a:cs typeface="Arial" panose="020B0604020202020204" pitchFamily="34" charset="0"/>
              </a:rPr>
              <a:t>23-26 May</a:t>
            </a:r>
            <a:r>
              <a:rPr lang="en-GB" sz="2000" b="0" kern="0" dirty="0" smtClean="0">
                <a:solidFill>
                  <a:srgbClr val="E48C32"/>
                </a:solidFill>
                <a:latin typeface="Arial" panose="020B0604020202020204" pitchFamily="34" charset="0"/>
                <a:cs typeface="Arial" panose="020B0604020202020204" pitchFamily="34" charset="0"/>
              </a:rPr>
              <a:t> </a:t>
            </a:r>
            <a:r>
              <a:rPr lang="en-GB" sz="2000" b="0" kern="0" baseline="0" dirty="0" smtClean="0">
                <a:solidFill>
                  <a:srgbClr val="E48C32"/>
                </a:solidFill>
                <a:latin typeface="Arial" panose="020B0604020202020204" pitchFamily="34" charset="0"/>
                <a:cs typeface="Arial" panose="020B0604020202020204" pitchFamily="34" charset="0"/>
              </a:rPr>
              <a:t>2019</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8555" y="3861048"/>
            <a:ext cx="2233645" cy="33750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6937" y="3881629"/>
            <a:ext cx="442665" cy="296340"/>
          </a:xfrm>
          <a:prstGeom prst="rect">
            <a:avLst/>
          </a:prstGeom>
        </p:spPr>
      </p:pic>
    </p:spTree>
    <p:extLst>
      <p:ext uri="{BB962C8B-B14F-4D97-AF65-F5344CB8AC3E}">
        <p14:creationId xmlns:p14="http://schemas.microsoft.com/office/powerpoint/2010/main" val="1172058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33364" y="418011"/>
            <a:ext cx="7039036" cy="492443"/>
          </a:xfrm>
          <a:prstGeom prst="rect">
            <a:avLst/>
          </a:prstGeom>
        </p:spPr>
        <p:txBody>
          <a:bodyPr wrap="square">
            <a:spAutoFit/>
          </a:bodyPr>
          <a:lstStyle/>
          <a:p>
            <a:pPr algn="ctr"/>
            <a:r>
              <a:rPr lang="en-US" sz="2600" kern="0" dirty="0" smtClean="0">
                <a:solidFill>
                  <a:srgbClr val="E48C32"/>
                </a:solidFill>
                <a:latin typeface="Arial" panose="020B0604020202020204" pitchFamily="34" charset="0"/>
                <a:cs typeface="Arial" panose="020B0604020202020204" pitchFamily="34" charset="0"/>
              </a:rPr>
              <a:t>Trust in the EU</a:t>
            </a:r>
            <a:endParaRPr lang="en-US" sz="2600"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3819166"/>
            <a:ext cx="1367576" cy="1038941"/>
          </a:xfrm>
          <a:prstGeom prst="rect">
            <a:avLst/>
          </a:prstGeom>
        </p:spPr>
      </p:pic>
      <p:grpSp>
        <p:nvGrpSpPr>
          <p:cNvPr id="3" name="Group 2"/>
          <p:cNvGrpSpPr/>
          <p:nvPr/>
        </p:nvGrpSpPr>
        <p:grpSpPr>
          <a:xfrm>
            <a:off x="467544" y="3481097"/>
            <a:ext cx="4366085" cy="2984843"/>
            <a:chOff x="1521839" y="920618"/>
            <a:chExt cx="4591551" cy="3312368"/>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8164" r="93152" b="15274"/>
            <a:stretch/>
          </p:blipFill>
          <p:spPr>
            <a:xfrm>
              <a:off x="1521839" y="920618"/>
              <a:ext cx="576064" cy="298746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52574" t="8164" b="6947"/>
            <a:stretch/>
          </p:blipFill>
          <p:spPr>
            <a:xfrm>
              <a:off x="2123728" y="920618"/>
              <a:ext cx="3989662" cy="3312368"/>
            </a:xfrm>
            <a:prstGeom prst="rect">
              <a:avLst/>
            </a:prstGeom>
          </p:spPr>
        </p:pic>
      </p:grpSp>
      <p:pic>
        <p:nvPicPr>
          <p:cNvPr id="9" name="Picture 8"/>
          <p:cNvPicPr>
            <a:picLocks noChangeAspect="1"/>
          </p:cNvPicPr>
          <p:nvPr/>
        </p:nvPicPr>
        <p:blipFill rotWithShape="1">
          <a:blip r:embed="rId5"/>
          <a:srcRect l="1173" t="37027" r="61" b="23478"/>
          <a:stretch/>
        </p:blipFill>
        <p:spPr>
          <a:xfrm>
            <a:off x="-1" y="1196752"/>
            <a:ext cx="9138015" cy="2304256"/>
          </a:xfrm>
          <a:prstGeom prst="rect">
            <a:avLst/>
          </a:prstGeom>
        </p:spPr>
      </p:pic>
      <p:sp>
        <p:nvSpPr>
          <p:cNvPr id="10" name="Content Placeholder 2"/>
          <p:cNvSpPr>
            <a:spLocks noGrp="1"/>
          </p:cNvSpPr>
          <p:nvPr>
            <p:ph idx="1"/>
          </p:nvPr>
        </p:nvSpPr>
        <p:spPr>
          <a:xfrm>
            <a:off x="4934350" y="4982543"/>
            <a:ext cx="3379180" cy="750155"/>
          </a:xfrm>
        </p:spPr>
        <p:txBody>
          <a:bodyPr/>
          <a:lstStyle/>
          <a:p>
            <a:pPr marL="0" indent="0" algn="ctr">
              <a:buNone/>
            </a:pPr>
            <a:r>
              <a:rPr lang="en-GB" sz="1700" b="1" i="0" dirty="0" smtClean="0">
                <a:solidFill>
                  <a:srgbClr val="00B0F0"/>
                </a:solidFill>
                <a:latin typeface="Calibri" panose="020F0502020204030204" pitchFamily="34" charset="0"/>
                <a:cs typeface="Calibri" panose="020F0502020204030204" pitchFamily="34" charset="0"/>
              </a:rPr>
              <a:t>Trust in the EU </a:t>
            </a:r>
            <a:r>
              <a:rPr lang="en-GB" sz="1600" b="1" i="0" u="sng" dirty="0" smtClean="0">
                <a:solidFill>
                  <a:srgbClr val="00B0F0"/>
                </a:solidFill>
                <a:latin typeface="Calibri" panose="020F0502020204030204" pitchFamily="34" charset="0"/>
                <a:cs typeface="Calibri" panose="020F0502020204030204" pitchFamily="34" charset="0"/>
              </a:rPr>
              <a:t>at highest level </a:t>
            </a:r>
          </a:p>
          <a:p>
            <a:pPr marL="0" indent="0" algn="ctr">
              <a:buNone/>
            </a:pPr>
            <a:r>
              <a:rPr lang="en-GB" sz="1800" b="1" i="0" dirty="0" smtClean="0">
                <a:solidFill>
                  <a:srgbClr val="00B0F0"/>
                </a:solidFill>
                <a:latin typeface="Calibri" panose="020F0502020204030204" pitchFamily="34" charset="0"/>
                <a:cs typeface="Calibri" panose="020F0502020204030204" pitchFamily="34" charset="0"/>
              </a:rPr>
              <a:t>since 2014.</a:t>
            </a:r>
            <a:endParaRPr lang="en-GB" sz="1800" b="1" i="0" dirty="0">
              <a:solidFill>
                <a:srgbClr val="00B0F0"/>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bwMode="auto">
          <a:xfrm>
            <a:off x="692442" y="6433425"/>
            <a:ext cx="3231486" cy="2970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Font typeface="Arial" pitchFamily="34" charset="0"/>
              <a:buNone/>
            </a:pPr>
            <a:r>
              <a:rPr lang="en-GB" sz="1200" b="0" i="0" kern="0" dirty="0" smtClean="0">
                <a:solidFill>
                  <a:srgbClr val="002060"/>
                </a:solidFill>
                <a:latin typeface="Calibri" panose="020F0502020204030204" pitchFamily="34" charset="0"/>
                <a:cs typeface="Calibri" panose="020F0502020204030204" pitchFamily="34" charset="0"/>
              </a:rPr>
              <a:t>(</a:t>
            </a:r>
            <a:r>
              <a:rPr lang="en-GB" sz="1200" b="0" kern="0" dirty="0" smtClean="0">
                <a:solidFill>
                  <a:srgbClr val="002060"/>
                </a:solidFill>
                <a:latin typeface="Calibri" panose="020F0502020204030204" pitchFamily="34" charset="0"/>
                <a:cs typeface="Calibri" panose="020F0502020204030204" pitchFamily="34" charset="0"/>
              </a:rPr>
              <a:t>Source: </a:t>
            </a:r>
            <a:r>
              <a:rPr lang="en-GB" sz="1200" b="0" kern="0" dirty="0" smtClean="0">
                <a:solidFill>
                  <a:srgbClr val="002060"/>
                </a:solidFill>
                <a:latin typeface="Calibri" panose="020F0502020204030204" pitchFamily="34" charset="0"/>
                <a:cs typeface="Calibri" panose="020F0502020204030204" pitchFamily="34" charset="0"/>
                <a:hlinkClick r:id="rId6"/>
              </a:rPr>
              <a:t>Autumn 2018 Standard Eurobarometer</a:t>
            </a:r>
            <a:r>
              <a:rPr lang="en-GB" sz="1200" b="0" kern="0" dirty="0" smtClean="0">
                <a:solidFill>
                  <a:srgbClr val="00206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267981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18011"/>
            <a:ext cx="9144000" cy="492443"/>
          </a:xfrm>
          <a:prstGeom prst="rect">
            <a:avLst/>
          </a:prstGeom>
        </p:spPr>
        <p:txBody>
          <a:bodyPr wrap="square">
            <a:spAutoFit/>
          </a:bodyPr>
          <a:lstStyle/>
          <a:p>
            <a:pPr algn="ctr"/>
            <a:r>
              <a:rPr lang="en-US" sz="2600" kern="0" dirty="0" smtClean="0">
                <a:solidFill>
                  <a:srgbClr val="E48C32"/>
                </a:solidFill>
                <a:latin typeface="Arial" panose="020B0604020202020204" pitchFamily="34" charset="0"/>
                <a:cs typeface="Arial" panose="020B0604020202020204" pitchFamily="34" charset="0"/>
              </a:rPr>
              <a:t>Most important issues facing the EU</a:t>
            </a:r>
            <a:endParaRPr lang="en-US" sz="2600" dirty="0"/>
          </a:p>
        </p:txBody>
      </p:sp>
      <p:sp>
        <p:nvSpPr>
          <p:cNvPr id="13" name="Rectangle 12"/>
          <p:cNvSpPr/>
          <p:nvPr/>
        </p:nvSpPr>
        <p:spPr>
          <a:xfrm>
            <a:off x="4716016" y="4680687"/>
            <a:ext cx="2016224" cy="384721"/>
          </a:xfrm>
          <a:prstGeom prst="rect">
            <a:avLst/>
          </a:prstGeom>
        </p:spPr>
        <p:txBody>
          <a:bodyPr wrap="square">
            <a:spAutoFit/>
          </a:bodyPr>
          <a:lstStyle/>
          <a:p>
            <a:pPr lvl="0" algn="ctr">
              <a:spcBef>
                <a:spcPct val="20000"/>
              </a:spcBef>
              <a:buClr>
                <a:srgbClr val="0F5494"/>
              </a:buClr>
            </a:pPr>
            <a:r>
              <a:rPr lang="en-GB" sz="1900" kern="0" dirty="0" smtClean="0">
                <a:solidFill>
                  <a:srgbClr val="E28B34"/>
                </a:solidFill>
                <a:latin typeface="Calibri" panose="020F0502020204030204" pitchFamily="34" charset="0"/>
                <a:cs typeface="Calibri" panose="020F0502020204030204" pitchFamily="34" charset="0"/>
              </a:rPr>
              <a:t>40% </a:t>
            </a:r>
            <a:r>
              <a:rPr lang="en-GB" sz="1800" b="0" kern="0" dirty="0" smtClean="0">
                <a:solidFill>
                  <a:srgbClr val="002060"/>
                </a:solidFill>
                <a:latin typeface="Calibri" panose="020F0502020204030204" pitchFamily="34" charset="0"/>
                <a:cs typeface="Calibri" panose="020F0502020204030204" pitchFamily="34" charset="0"/>
              </a:rPr>
              <a:t>Immigration</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5947" b="4419"/>
          <a:stretch/>
        </p:blipFill>
        <p:spPr>
          <a:xfrm>
            <a:off x="402468" y="1196345"/>
            <a:ext cx="8159139" cy="3013767"/>
          </a:xfrm>
          <a:prstGeom prst="rect">
            <a:avLst/>
          </a:prstGeom>
        </p:spPr>
      </p:pic>
      <p:grpSp>
        <p:nvGrpSpPr>
          <p:cNvPr id="4" name="Group 3"/>
          <p:cNvGrpSpPr/>
          <p:nvPr/>
        </p:nvGrpSpPr>
        <p:grpSpPr>
          <a:xfrm>
            <a:off x="3705174" y="5007982"/>
            <a:ext cx="4037908" cy="352775"/>
            <a:chOff x="3616449" y="4947215"/>
            <a:chExt cx="4037908" cy="384721"/>
          </a:xfrm>
        </p:grpSpPr>
        <p:sp>
          <p:nvSpPr>
            <p:cNvPr id="10" name="Rectangle 9"/>
            <p:cNvSpPr/>
            <p:nvPr/>
          </p:nvSpPr>
          <p:spPr>
            <a:xfrm>
              <a:off x="3616449" y="4947215"/>
              <a:ext cx="2016224" cy="384721"/>
            </a:xfrm>
            <a:prstGeom prst="rect">
              <a:avLst/>
            </a:prstGeom>
          </p:spPr>
          <p:txBody>
            <a:bodyPr wrap="square">
              <a:spAutoFit/>
            </a:bodyPr>
            <a:lstStyle/>
            <a:p>
              <a:pPr lvl="0" algn="ctr">
                <a:spcBef>
                  <a:spcPct val="20000"/>
                </a:spcBef>
                <a:buClr>
                  <a:srgbClr val="0F5494"/>
                </a:buClr>
              </a:pPr>
              <a:r>
                <a:rPr lang="en-GB" sz="1900" kern="0" dirty="0" smtClean="0">
                  <a:solidFill>
                    <a:srgbClr val="E28B34"/>
                  </a:solidFill>
                  <a:latin typeface="Calibri" panose="020F0502020204030204" pitchFamily="34" charset="0"/>
                  <a:cs typeface="Calibri" panose="020F0502020204030204" pitchFamily="34" charset="0"/>
                </a:rPr>
                <a:t>20% </a:t>
              </a:r>
              <a:r>
                <a:rPr lang="en-GB" sz="1800" b="0" kern="0" dirty="0" smtClean="0">
                  <a:solidFill>
                    <a:srgbClr val="002060"/>
                  </a:solidFill>
                  <a:latin typeface="Calibri" panose="020F0502020204030204" pitchFamily="34" charset="0"/>
                  <a:cs typeface="Calibri" panose="020F0502020204030204" pitchFamily="34" charset="0"/>
                </a:rPr>
                <a:t>Terrorism</a:t>
              </a:r>
            </a:p>
          </p:txBody>
        </p:sp>
        <p:sp>
          <p:nvSpPr>
            <p:cNvPr id="11" name="Rectangle 10"/>
            <p:cNvSpPr/>
            <p:nvPr/>
          </p:nvSpPr>
          <p:spPr>
            <a:xfrm>
              <a:off x="5358099" y="4947215"/>
              <a:ext cx="2296258" cy="384721"/>
            </a:xfrm>
            <a:prstGeom prst="rect">
              <a:avLst/>
            </a:prstGeom>
          </p:spPr>
          <p:txBody>
            <a:bodyPr wrap="square">
              <a:spAutoFit/>
            </a:bodyPr>
            <a:lstStyle/>
            <a:p>
              <a:pPr lvl="0" algn="ctr">
                <a:spcBef>
                  <a:spcPct val="20000"/>
                </a:spcBef>
                <a:buClr>
                  <a:srgbClr val="0F5494"/>
                </a:buClr>
              </a:pPr>
              <a:r>
                <a:rPr lang="en-GB" sz="1900" kern="0" dirty="0" smtClean="0">
                  <a:solidFill>
                    <a:srgbClr val="E28B34"/>
                  </a:solidFill>
                  <a:latin typeface="Calibri" panose="020F0502020204030204" pitchFamily="34" charset="0"/>
                  <a:cs typeface="Calibri" panose="020F0502020204030204" pitchFamily="34" charset="0"/>
                </a:rPr>
                <a:t>19% </a:t>
              </a:r>
              <a:r>
                <a:rPr lang="en-GB" sz="1800" b="0" kern="0" dirty="0" smtClean="0">
                  <a:solidFill>
                    <a:srgbClr val="002060"/>
                  </a:solidFill>
                  <a:latin typeface="Calibri" panose="020F0502020204030204" pitchFamily="34" charset="0"/>
                  <a:cs typeface="Calibri" panose="020F0502020204030204" pitchFamily="34" charset="0"/>
                </a:rPr>
                <a:t>Public finances</a:t>
              </a:r>
            </a:p>
          </p:txBody>
        </p:sp>
      </p:grpSp>
      <p:grpSp>
        <p:nvGrpSpPr>
          <p:cNvPr id="2" name="Group 1"/>
          <p:cNvGrpSpPr/>
          <p:nvPr/>
        </p:nvGrpSpPr>
        <p:grpSpPr>
          <a:xfrm>
            <a:off x="3300376" y="5342719"/>
            <a:ext cx="4847505" cy="402759"/>
            <a:chOff x="3275856" y="5281952"/>
            <a:chExt cx="4847505" cy="384721"/>
          </a:xfrm>
        </p:grpSpPr>
        <p:sp>
          <p:nvSpPr>
            <p:cNvPr id="12" name="Rectangle 11"/>
            <p:cNvSpPr/>
            <p:nvPr/>
          </p:nvSpPr>
          <p:spPr>
            <a:xfrm>
              <a:off x="3275856" y="5281952"/>
              <a:ext cx="2572100" cy="384721"/>
            </a:xfrm>
            <a:prstGeom prst="rect">
              <a:avLst/>
            </a:prstGeom>
          </p:spPr>
          <p:txBody>
            <a:bodyPr wrap="square">
              <a:spAutoFit/>
            </a:bodyPr>
            <a:lstStyle/>
            <a:p>
              <a:pPr lvl="0" algn="ctr">
                <a:spcBef>
                  <a:spcPct val="20000"/>
                </a:spcBef>
                <a:buClr>
                  <a:srgbClr val="0F5494"/>
                </a:buClr>
              </a:pPr>
              <a:r>
                <a:rPr lang="en-GB" sz="1900" kern="0" dirty="0" smtClean="0">
                  <a:solidFill>
                    <a:srgbClr val="E28B34"/>
                  </a:solidFill>
                  <a:latin typeface="Calibri" panose="020F0502020204030204" pitchFamily="34" charset="0"/>
                  <a:cs typeface="Calibri" panose="020F0502020204030204" pitchFamily="34" charset="0"/>
                </a:rPr>
                <a:t>18% </a:t>
              </a:r>
              <a:r>
                <a:rPr lang="en-GB" sz="1800" b="0" kern="0" dirty="0" smtClean="0">
                  <a:solidFill>
                    <a:srgbClr val="002060"/>
                  </a:solidFill>
                  <a:latin typeface="Calibri" panose="020F0502020204030204" pitchFamily="34" charset="0"/>
                  <a:cs typeface="Calibri" panose="020F0502020204030204" pitchFamily="34" charset="0"/>
                </a:rPr>
                <a:t>Economic situation</a:t>
              </a:r>
            </a:p>
          </p:txBody>
        </p:sp>
        <p:sp>
          <p:nvSpPr>
            <p:cNvPr id="14" name="Rectangle 13"/>
            <p:cNvSpPr/>
            <p:nvPr/>
          </p:nvSpPr>
          <p:spPr>
            <a:xfrm>
              <a:off x="5551261" y="5281952"/>
              <a:ext cx="2572100" cy="384721"/>
            </a:xfrm>
            <a:prstGeom prst="rect">
              <a:avLst/>
            </a:prstGeom>
          </p:spPr>
          <p:txBody>
            <a:bodyPr wrap="square">
              <a:spAutoFit/>
            </a:bodyPr>
            <a:lstStyle/>
            <a:p>
              <a:pPr lvl="0" algn="ctr">
                <a:spcBef>
                  <a:spcPct val="20000"/>
                </a:spcBef>
                <a:buClr>
                  <a:srgbClr val="0F5494"/>
                </a:buClr>
              </a:pPr>
              <a:r>
                <a:rPr lang="en-GB" sz="1900" kern="0" dirty="0" smtClean="0">
                  <a:solidFill>
                    <a:srgbClr val="E28B34"/>
                  </a:solidFill>
                  <a:latin typeface="Calibri" panose="020F0502020204030204" pitchFamily="34" charset="0"/>
                  <a:cs typeface="Calibri" panose="020F0502020204030204" pitchFamily="34" charset="0"/>
                </a:rPr>
                <a:t>16% </a:t>
              </a:r>
              <a:r>
                <a:rPr lang="en-GB" sz="1800" b="0" kern="0" dirty="0" smtClean="0">
                  <a:solidFill>
                    <a:srgbClr val="002060"/>
                  </a:solidFill>
                  <a:latin typeface="Calibri" panose="020F0502020204030204" pitchFamily="34" charset="0"/>
                  <a:cs typeface="Calibri" panose="020F0502020204030204" pitchFamily="34" charset="0"/>
                </a:rPr>
                <a:t>Climate change</a:t>
              </a:r>
            </a:p>
          </p:txBody>
        </p:sp>
      </p:gr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618" y="4680687"/>
            <a:ext cx="2010943" cy="1527704"/>
          </a:xfrm>
          <a:prstGeom prst="rect">
            <a:avLst/>
          </a:prstGeom>
        </p:spPr>
      </p:pic>
      <p:sp>
        <p:nvSpPr>
          <p:cNvPr id="15" name="Rectangle 14"/>
          <p:cNvSpPr/>
          <p:nvPr/>
        </p:nvSpPr>
        <p:spPr>
          <a:xfrm>
            <a:off x="4435348" y="5683922"/>
            <a:ext cx="2572100" cy="384721"/>
          </a:xfrm>
          <a:prstGeom prst="rect">
            <a:avLst/>
          </a:prstGeom>
        </p:spPr>
        <p:txBody>
          <a:bodyPr wrap="square">
            <a:spAutoFit/>
          </a:bodyPr>
          <a:lstStyle/>
          <a:p>
            <a:pPr lvl="0" algn="ctr">
              <a:spcBef>
                <a:spcPct val="20000"/>
              </a:spcBef>
              <a:buClr>
                <a:srgbClr val="0F5494"/>
              </a:buClr>
            </a:pPr>
            <a:r>
              <a:rPr lang="en-GB" sz="1900" kern="0" dirty="0" smtClean="0">
                <a:solidFill>
                  <a:srgbClr val="E28B34"/>
                </a:solidFill>
                <a:latin typeface="Calibri" panose="020F0502020204030204" pitchFamily="34" charset="0"/>
                <a:cs typeface="Calibri" panose="020F0502020204030204" pitchFamily="34" charset="0"/>
              </a:rPr>
              <a:t>13% </a:t>
            </a:r>
            <a:r>
              <a:rPr lang="en-GB" sz="1800" b="0" kern="0" dirty="0" smtClean="0">
                <a:solidFill>
                  <a:srgbClr val="002060"/>
                </a:solidFill>
                <a:latin typeface="Calibri" panose="020F0502020204030204" pitchFamily="34" charset="0"/>
                <a:cs typeface="Calibri" panose="020F0502020204030204" pitchFamily="34" charset="0"/>
              </a:rPr>
              <a:t>Unemployment</a:t>
            </a:r>
          </a:p>
        </p:txBody>
      </p:sp>
      <p:sp>
        <p:nvSpPr>
          <p:cNvPr id="16" name="Content Placeholder 2"/>
          <p:cNvSpPr txBox="1">
            <a:spLocks/>
          </p:cNvSpPr>
          <p:nvPr/>
        </p:nvSpPr>
        <p:spPr bwMode="auto">
          <a:xfrm>
            <a:off x="797619" y="4144647"/>
            <a:ext cx="3486349" cy="2970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lgn="ctr">
              <a:buFont typeface="Arial" pitchFamily="34" charset="0"/>
              <a:buNone/>
            </a:pPr>
            <a:r>
              <a:rPr lang="en-GB" sz="1300" b="0" i="0" kern="0" dirty="0" smtClean="0">
                <a:solidFill>
                  <a:srgbClr val="002060"/>
                </a:solidFill>
                <a:latin typeface="Calibri" panose="020F0502020204030204" pitchFamily="34" charset="0"/>
                <a:cs typeface="Calibri" panose="020F0502020204030204" pitchFamily="34" charset="0"/>
              </a:rPr>
              <a:t>(</a:t>
            </a:r>
            <a:r>
              <a:rPr lang="en-GB" sz="1300" b="0" kern="0" dirty="0" smtClean="0">
                <a:solidFill>
                  <a:srgbClr val="002060"/>
                </a:solidFill>
                <a:latin typeface="Calibri" panose="020F0502020204030204" pitchFamily="34" charset="0"/>
                <a:cs typeface="Calibri" panose="020F0502020204030204" pitchFamily="34" charset="0"/>
              </a:rPr>
              <a:t>Source: </a:t>
            </a:r>
            <a:r>
              <a:rPr lang="en-GB" sz="1300" b="0" kern="0" dirty="0" smtClean="0">
                <a:solidFill>
                  <a:srgbClr val="002060"/>
                </a:solidFill>
                <a:latin typeface="Calibri" panose="020F0502020204030204" pitchFamily="34" charset="0"/>
                <a:cs typeface="Calibri" panose="020F0502020204030204" pitchFamily="34" charset="0"/>
                <a:hlinkClick r:id="rId5"/>
              </a:rPr>
              <a:t>Autumn 2018 Standard Eurobarometer</a:t>
            </a:r>
            <a:r>
              <a:rPr lang="en-GB" sz="1300" b="0" kern="0" dirty="0" smtClean="0">
                <a:solidFill>
                  <a:srgbClr val="00206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988313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18011"/>
            <a:ext cx="9144000" cy="461665"/>
          </a:xfrm>
          <a:prstGeom prst="rect">
            <a:avLst/>
          </a:prstGeom>
        </p:spPr>
        <p:txBody>
          <a:bodyPr wrap="square">
            <a:spAutoFit/>
          </a:bodyPr>
          <a:lstStyle/>
          <a:p>
            <a:pPr algn="ctr"/>
            <a:r>
              <a:rPr lang="en-US" sz="2400" kern="0" dirty="0" smtClean="0">
                <a:solidFill>
                  <a:srgbClr val="E48C32"/>
                </a:solidFill>
                <a:latin typeface="Arial" panose="020B0604020202020204" pitchFamily="34" charset="0"/>
                <a:cs typeface="Arial" panose="020B0604020202020204" pitchFamily="34" charset="0"/>
              </a:rPr>
              <a:t>2014 European Elections turnout - general</a:t>
            </a:r>
          </a:p>
        </p:txBody>
      </p:sp>
      <p:pic>
        <p:nvPicPr>
          <p:cNvPr id="3" name="Picture 2"/>
          <p:cNvPicPr>
            <a:picLocks noChangeAspect="1"/>
          </p:cNvPicPr>
          <p:nvPr/>
        </p:nvPicPr>
        <p:blipFill>
          <a:blip r:embed="rId3"/>
          <a:stretch>
            <a:fillRect/>
          </a:stretch>
        </p:blipFill>
        <p:spPr>
          <a:xfrm>
            <a:off x="467544" y="1196752"/>
            <a:ext cx="4426893" cy="2376264"/>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2197" y="4065253"/>
            <a:ext cx="1427877" cy="1084752"/>
          </a:xfrm>
          <a:prstGeom prst="rect">
            <a:avLst/>
          </a:prstGeom>
        </p:spPr>
      </p:pic>
      <p:sp>
        <p:nvSpPr>
          <p:cNvPr id="7" name="Rectangle 6"/>
          <p:cNvSpPr/>
          <p:nvPr/>
        </p:nvSpPr>
        <p:spPr>
          <a:xfrm>
            <a:off x="5076056" y="2093305"/>
            <a:ext cx="3748398" cy="523220"/>
          </a:xfrm>
          <a:prstGeom prst="rect">
            <a:avLst/>
          </a:prstGeom>
        </p:spPr>
        <p:txBody>
          <a:bodyPr wrap="none">
            <a:spAutoFit/>
          </a:bodyPr>
          <a:lstStyle/>
          <a:p>
            <a:r>
              <a:rPr lang="en-GB" sz="1400" b="0" dirty="0" smtClean="0">
                <a:solidFill>
                  <a:srgbClr val="002060"/>
                </a:solidFill>
                <a:latin typeface="Calibri" panose="020F0502020204030204" pitchFamily="34" charset="0"/>
                <a:cs typeface="Calibri" panose="020F0502020204030204" pitchFamily="34" charset="0"/>
              </a:rPr>
              <a:t>Since 1979, </a:t>
            </a:r>
          </a:p>
          <a:p>
            <a:r>
              <a:rPr lang="en-GB" sz="1400" dirty="0" smtClean="0">
                <a:solidFill>
                  <a:srgbClr val="002060"/>
                </a:solidFill>
                <a:latin typeface="Calibri" panose="020F0502020204030204" pitchFamily="34" charset="0"/>
                <a:cs typeface="Calibri" panose="020F0502020204030204" pitchFamily="34" charset="0"/>
              </a:rPr>
              <a:t>turnout</a:t>
            </a:r>
            <a:r>
              <a:rPr lang="en-GB" sz="1400" b="0" dirty="0" smtClean="0">
                <a:solidFill>
                  <a:srgbClr val="002060"/>
                </a:solidFill>
                <a:latin typeface="Calibri" panose="020F0502020204030204" pitchFamily="34" charset="0"/>
                <a:cs typeface="Calibri" panose="020F0502020204030204" pitchFamily="34" charset="0"/>
              </a:rPr>
              <a:t> in European Elections has </a:t>
            </a:r>
            <a:r>
              <a:rPr lang="en-GB" sz="1400" dirty="0" smtClean="0">
                <a:solidFill>
                  <a:srgbClr val="002060"/>
                </a:solidFill>
                <a:latin typeface="Calibri" panose="020F0502020204030204" pitchFamily="34" charset="0"/>
                <a:cs typeface="Calibri" panose="020F0502020204030204" pitchFamily="34" charset="0"/>
              </a:rPr>
              <a:t>fallen</a:t>
            </a:r>
            <a:r>
              <a:rPr lang="en-GB" sz="1400" b="0" dirty="0" smtClean="0">
                <a:solidFill>
                  <a:srgbClr val="002060"/>
                </a:solidFill>
                <a:latin typeface="Calibri" panose="020F0502020204030204" pitchFamily="34" charset="0"/>
                <a:cs typeface="Calibri" panose="020F0502020204030204" pitchFamily="34" charset="0"/>
              </a:rPr>
              <a:t> steadily</a:t>
            </a:r>
            <a:endParaRPr lang="en-IE" sz="1400" b="0" dirty="0"/>
          </a:p>
        </p:txBody>
      </p:sp>
      <p:sp>
        <p:nvSpPr>
          <p:cNvPr id="16" name="Rectangle 15"/>
          <p:cNvSpPr/>
          <p:nvPr/>
        </p:nvSpPr>
        <p:spPr>
          <a:xfrm>
            <a:off x="5069582" y="2588916"/>
            <a:ext cx="3534866" cy="384721"/>
          </a:xfrm>
          <a:prstGeom prst="rect">
            <a:avLst/>
          </a:prstGeom>
        </p:spPr>
        <p:txBody>
          <a:bodyPr wrap="square">
            <a:spAutoFit/>
          </a:bodyPr>
          <a:lstStyle/>
          <a:p>
            <a:pPr marL="0" indent="0">
              <a:buNone/>
            </a:pPr>
            <a:r>
              <a:rPr lang="en-GB" sz="1900" dirty="0" smtClean="0">
                <a:solidFill>
                  <a:srgbClr val="00B050"/>
                </a:solidFill>
                <a:latin typeface="Calibri" panose="020F0502020204030204" pitchFamily="34" charset="0"/>
                <a:cs typeface="Calibri" panose="020F0502020204030204" pitchFamily="34" charset="0"/>
              </a:rPr>
              <a:t>42,61% </a:t>
            </a:r>
            <a:r>
              <a:rPr lang="en-GB" sz="1900" b="0" dirty="0" smtClean="0">
                <a:solidFill>
                  <a:srgbClr val="002060"/>
                </a:solidFill>
                <a:latin typeface="Calibri" panose="020F0502020204030204" pitchFamily="34" charset="0"/>
                <a:cs typeface="Calibri" panose="020F0502020204030204" pitchFamily="34" charset="0"/>
              </a:rPr>
              <a:t>turnout in 2014 Elections</a:t>
            </a:r>
            <a:endParaRPr lang="en-GB" sz="1900" b="0" dirty="0">
              <a:solidFill>
                <a:srgbClr val="002060"/>
              </a:solidFill>
              <a:latin typeface="Calibri" panose="020F0502020204030204" pitchFamily="34" charset="0"/>
              <a:cs typeface="Calibri" panose="020F0502020204030204" pitchFamily="34" charset="0"/>
            </a:endParaRPr>
          </a:p>
        </p:txBody>
      </p:sp>
      <p:sp>
        <p:nvSpPr>
          <p:cNvPr id="17" name="Rectangle 16"/>
          <p:cNvSpPr/>
          <p:nvPr/>
        </p:nvSpPr>
        <p:spPr>
          <a:xfrm>
            <a:off x="5076056" y="2932105"/>
            <a:ext cx="3478901" cy="523220"/>
          </a:xfrm>
          <a:prstGeom prst="rect">
            <a:avLst/>
          </a:prstGeom>
        </p:spPr>
        <p:txBody>
          <a:bodyPr wrap="none">
            <a:spAutoFit/>
          </a:bodyPr>
          <a:lstStyle/>
          <a:p>
            <a:r>
              <a:rPr lang="en-GB" sz="1400" b="0" dirty="0" smtClean="0">
                <a:solidFill>
                  <a:srgbClr val="002060"/>
                </a:solidFill>
                <a:latin typeface="Calibri" panose="020F0502020204030204" pitchFamily="34" charset="0"/>
                <a:cs typeface="Calibri" panose="020F0502020204030204" pitchFamily="34" charset="0"/>
              </a:rPr>
              <a:t>Yet, from 2009 to 2014, the downward trend </a:t>
            </a:r>
          </a:p>
          <a:p>
            <a:r>
              <a:rPr lang="en-GB" sz="1400" b="0" dirty="0" smtClean="0">
                <a:solidFill>
                  <a:srgbClr val="002060"/>
                </a:solidFill>
                <a:latin typeface="Calibri" panose="020F0502020204030204" pitchFamily="34" charset="0"/>
                <a:cs typeface="Calibri" panose="020F0502020204030204" pitchFamily="34" charset="0"/>
              </a:rPr>
              <a:t>was significantly </a:t>
            </a:r>
            <a:r>
              <a:rPr lang="en-GB" sz="1400" b="0" dirty="0">
                <a:solidFill>
                  <a:srgbClr val="002060"/>
                </a:solidFill>
                <a:latin typeface="Calibri" panose="020F0502020204030204" pitchFamily="34" charset="0"/>
                <a:cs typeface="Calibri" panose="020F0502020204030204" pitchFamily="34" charset="0"/>
              </a:rPr>
              <a:t>stemmed </a:t>
            </a:r>
            <a:r>
              <a:rPr lang="en-GB" sz="1400" b="0" dirty="0" smtClean="0">
                <a:solidFill>
                  <a:srgbClr val="002060"/>
                </a:solidFill>
                <a:latin typeface="Calibri" panose="020F0502020204030204" pitchFamily="34" charset="0"/>
                <a:cs typeface="Calibri" panose="020F0502020204030204" pitchFamily="34" charset="0"/>
              </a:rPr>
              <a:t>(-0.36 %).</a:t>
            </a:r>
            <a:endParaRPr lang="en-IE" sz="1400" b="0" dirty="0"/>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2080" y="1230862"/>
            <a:ext cx="504056" cy="790673"/>
          </a:xfrm>
          <a:prstGeom prst="rect">
            <a:avLst/>
          </a:prstGeom>
        </p:spPr>
      </p:pic>
      <p:pic>
        <p:nvPicPr>
          <p:cNvPr id="2" name="Picture 1"/>
          <p:cNvPicPr>
            <a:picLocks noChangeAspect="1"/>
          </p:cNvPicPr>
          <p:nvPr/>
        </p:nvPicPr>
        <p:blipFill>
          <a:blip r:embed="rId6"/>
          <a:stretch>
            <a:fillRect/>
          </a:stretch>
        </p:blipFill>
        <p:spPr>
          <a:xfrm>
            <a:off x="467543" y="3601566"/>
            <a:ext cx="4426893" cy="2912217"/>
          </a:xfrm>
          <a:prstGeom prst="rect">
            <a:avLst/>
          </a:prstGeom>
        </p:spPr>
      </p:pic>
      <p:sp>
        <p:nvSpPr>
          <p:cNvPr id="4" name="Rectangle 3"/>
          <p:cNvSpPr/>
          <p:nvPr/>
        </p:nvSpPr>
        <p:spPr>
          <a:xfrm>
            <a:off x="5069582" y="5179368"/>
            <a:ext cx="1937262" cy="584775"/>
          </a:xfrm>
          <a:prstGeom prst="rect">
            <a:avLst/>
          </a:prstGeom>
        </p:spPr>
        <p:txBody>
          <a:bodyPr wrap="none">
            <a:spAutoFit/>
          </a:bodyPr>
          <a:lstStyle/>
          <a:p>
            <a:r>
              <a:rPr lang="en-GB" sz="1600" b="0" dirty="0" smtClean="0">
                <a:solidFill>
                  <a:srgbClr val="002060"/>
                </a:solidFill>
                <a:latin typeface="Calibri" panose="020F0502020204030204" pitchFamily="34" charset="0"/>
                <a:cs typeface="Calibri" panose="020F0502020204030204" pitchFamily="34" charset="0"/>
              </a:rPr>
              <a:t>2014 turnout results </a:t>
            </a:r>
          </a:p>
          <a:p>
            <a:r>
              <a:rPr lang="en-GB" sz="1600" b="0" dirty="0" smtClean="0">
                <a:solidFill>
                  <a:srgbClr val="002060"/>
                </a:solidFill>
                <a:latin typeface="Calibri" panose="020F0502020204030204" pitchFamily="34" charset="0"/>
                <a:cs typeface="Calibri" panose="020F0502020204030204" pitchFamily="34" charset="0"/>
              </a:rPr>
              <a:t>by </a:t>
            </a:r>
            <a:r>
              <a:rPr lang="en-GB" sz="1600" dirty="0" smtClean="0">
                <a:solidFill>
                  <a:srgbClr val="002060"/>
                </a:solidFill>
                <a:latin typeface="Calibri" panose="020F0502020204030204" pitchFamily="34" charset="0"/>
                <a:cs typeface="Calibri" panose="020F0502020204030204" pitchFamily="34" charset="0"/>
              </a:rPr>
              <a:t>Member State</a:t>
            </a:r>
            <a:endParaRPr lang="en-IE" sz="1600" dirty="0"/>
          </a:p>
        </p:txBody>
      </p:sp>
    </p:spTree>
    <p:extLst>
      <p:ext uri="{BB962C8B-B14F-4D97-AF65-F5344CB8AC3E}">
        <p14:creationId xmlns:p14="http://schemas.microsoft.com/office/powerpoint/2010/main" val="29332699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55676" y="1151374"/>
            <a:ext cx="5688632" cy="3412076"/>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306" y="5096194"/>
            <a:ext cx="1296144" cy="984675"/>
          </a:xfrm>
          <a:prstGeom prst="rect">
            <a:avLst/>
          </a:prstGeom>
        </p:spPr>
      </p:pic>
      <p:sp>
        <p:nvSpPr>
          <p:cNvPr id="19" name="Rectangle 18"/>
          <p:cNvSpPr/>
          <p:nvPr/>
        </p:nvSpPr>
        <p:spPr>
          <a:xfrm>
            <a:off x="3002159" y="5019144"/>
            <a:ext cx="3204356" cy="1138773"/>
          </a:xfrm>
          <a:prstGeom prst="rect">
            <a:avLst/>
          </a:prstGeom>
        </p:spPr>
        <p:txBody>
          <a:bodyPr wrap="square">
            <a:spAutoFit/>
          </a:bodyPr>
          <a:lstStyle/>
          <a:p>
            <a:pPr algn="ctr"/>
            <a:r>
              <a:rPr lang="en-GB" sz="1700" dirty="0" smtClean="0">
                <a:solidFill>
                  <a:srgbClr val="FF0000"/>
                </a:solidFill>
                <a:latin typeface="Calibri" panose="020F0502020204030204" pitchFamily="34" charset="0"/>
                <a:cs typeface="Calibri" panose="020F0502020204030204" pitchFamily="34" charset="0"/>
              </a:rPr>
              <a:t>27,8% </a:t>
            </a:r>
            <a:r>
              <a:rPr lang="en-GB" sz="1700" b="0" dirty="0" smtClean="0">
                <a:solidFill>
                  <a:srgbClr val="002060"/>
                </a:solidFill>
                <a:latin typeface="Calibri" panose="020F0502020204030204" pitchFamily="34" charset="0"/>
                <a:cs typeface="Calibri" panose="020F0502020204030204" pitchFamily="34" charset="0"/>
              </a:rPr>
              <a:t>of </a:t>
            </a:r>
            <a:r>
              <a:rPr lang="en-GB" sz="1700" dirty="0" smtClean="0">
                <a:solidFill>
                  <a:srgbClr val="002060"/>
                </a:solidFill>
                <a:latin typeface="Calibri" panose="020F0502020204030204" pitchFamily="34" charset="0"/>
                <a:cs typeface="Calibri" panose="020F0502020204030204" pitchFamily="34" charset="0"/>
              </a:rPr>
              <a:t>18-24</a:t>
            </a:r>
            <a:r>
              <a:rPr lang="en-GB" sz="1700" b="0" dirty="0" smtClean="0">
                <a:solidFill>
                  <a:srgbClr val="002060"/>
                </a:solidFill>
                <a:latin typeface="Calibri" panose="020F0502020204030204" pitchFamily="34" charset="0"/>
                <a:cs typeface="Calibri" panose="020F0502020204030204" pitchFamily="34" charset="0"/>
              </a:rPr>
              <a:t> </a:t>
            </a:r>
            <a:r>
              <a:rPr lang="en-GB" sz="1700" b="0" dirty="0">
                <a:solidFill>
                  <a:srgbClr val="002060"/>
                </a:solidFill>
                <a:latin typeface="Calibri" panose="020F0502020204030204" pitchFamily="34" charset="0"/>
                <a:cs typeface="Calibri" panose="020F0502020204030204" pitchFamily="34" charset="0"/>
              </a:rPr>
              <a:t>year-olds </a:t>
            </a:r>
            <a:endParaRPr lang="en-GB" sz="1700" b="0" dirty="0" smtClean="0">
              <a:solidFill>
                <a:srgbClr val="002060"/>
              </a:solidFill>
              <a:latin typeface="Calibri" panose="020F0502020204030204" pitchFamily="34" charset="0"/>
              <a:cs typeface="Calibri" panose="020F0502020204030204" pitchFamily="34" charset="0"/>
            </a:endParaRPr>
          </a:p>
          <a:p>
            <a:pPr algn="ctr"/>
            <a:r>
              <a:rPr lang="en-GB" sz="1700" b="0" dirty="0" smtClean="0">
                <a:solidFill>
                  <a:srgbClr val="002060"/>
                </a:solidFill>
                <a:latin typeface="Calibri" panose="020F0502020204030204" pitchFamily="34" charset="0"/>
                <a:cs typeface="Calibri" panose="020F0502020204030204" pitchFamily="34" charset="0"/>
              </a:rPr>
              <a:t>voted in </a:t>
            </a:r>
            <a:r>
              <a:rPr lang="en-GB" sz="1700" b="0" dirty="0">
                <a:solidFill>
                  <a:srgbClr val="002060"/>
                </a:solidFill>
                <a:latin typeface="Calibri" panose="020F0502020204030204" pitchFamily="34" charset="0"/>
                <a:cs typeface="Calibri" panose="020F0502020204030204" pitchFamily="34" charset="0"/>
              </a:rPr>
              <a:t>the </a:t>
            </a:r>
            <a:r>
              <a:rPr lang="en-GB" sz="1700" dirty="0">
                <a:solidFill>
                  <a:srgbClr val="002060"/>
                </a:solidFill>
                <a:latin typeface="Calibri" panose="020F0502020204030204" pitchFamily="34" charset="0"/>
                <a:cs typeface="Calibri" panose="020F0502020204030204" pitchFamily="34" charset="0"/>
              </a:rPr>
              <a:t>2014</a:t>
            </a:r>
            <a:r>
              <a:rPr lang="en-GB" sz="1700" b="0" dirty="0">
                <a:solidFill>
                  <a:srgbClr val="002060"/>
                </a:solidFill>
                <a:latin typeface="Calibri" panose="020F0502020204030204" pitchFamily="34" charset="0"/>
                <a:cs typeface="Calibri" panose="020F0502020204030204" pitchFamily="34" charset="0"/>
              </a:rPr>
              <a:t> </a:t>
            </a:r>
            <a:r>
              <a:rPr lang="en-GB" sz="1700" b="0" dirty="0" smtClean="0">
                <a:solidFill>
                  <a:srgbClr val="002060"/>
                </a:solidFill>
                <a:latin typeface="Calibri" panose="020F0502020204030204" pitchFamily="34" charset="0"/>
                <a:cs typeface="Calibri" panose="020F0502020204030204" pitchFamily="34" charset="0"/>
              </a:rPr>
              <a:t>Elections</a:t>
            </a:r>
          </a:p>
          <a:p>
            <a:pPr algn="ctr"/>
            <a:r>
              <a:rPr lang="en-GB" sz="1700" b="0" dirty="0" smtClean="0">
                <a:solidFill>
                  <a:srgbClr val="002060"/>
                </a:solidFill>
                <a:latin typeface="Calibri" panose="020F0502020204030204" pitchFamily="34" charset="0"/>
                <a:cs typeface="Calibri" panose="020F0502020204030204" pitchFamily="34" charset="0"/>
              </a:rPr>
              <a:t> </a:t>
            </a:r>
          </a:p>
          <a:p>
            <a:pPr algn="ctr"/>
            <a:r>
              <a:rPr lang="en-US" sz="1700" dirty="0">
                <a:solidFill>
                  <a:srgbClr val="4696D1"/>
                </a:solidFill>
                <a:latin typeface="Calibri" panose="020F0502020204030204" pitchFamily="34" charset="0"/>
                <a:cs typeface="Calibri" panose="020F0502020204030204" pitchFamily="34" charset="0"/>
              </a:rPr>
              <a:t>51,3 % </a:t>
            </a:r>
            <a:r>
              <a:rPr lang="en-US" sz="1700" b="0" dirty="0" smtClean="0">
                <a:solidFill>
                  <a:srgbClr val="002060"/>
                </a:solidFill>
                <a:latin typeface="Calibri" panose="020F0502020204030204" pitchFamily="34" charset="0"/>
                <a:cs typeface="Calibri" panose="020F0502020204030204" pitchFamily="34" charset="0"/>
              </a:rPr>
              <a:t>voted in </a:t>
            </a:r>
            <a:r>
              <a:rPr lang="en-US" sz="1700" b="0" dirty="0">
                <a:solidFill>
                  <a:srgbClr val="002060"/>
                </a:solidFill>
                <a:latin typeface="Calibri" panose="020F0502020204030204" pitchFamily="34" charset="0"/>
                <a:cs typeface="Calibri" panose="020F0502020204030204" pitchFamily="34" charset="0"/>
              </a:rPr>
              <a:t>the 55+ age </a:t>
            </a:r>
            <a:r>
              <a:rPr lang="en-US" sz="1700" b="0" dirty="0" smtClean="0">
                <a:solidFill>
                  <a:srgbClr val="002060"/>
                </a:solidFill>
                <a:latin typeface="Calibri" panose="020F0502020204030204" pitchFamily="34" charset="0"/>
                <a:cs typeface="Calibri" panose="020F0502020204030204" pitchFamily="34" charset="0"/>
              </a:rPr>
              <a:t>group</a:t>
            </a:r>
            <a:endParaRPr lang="en-GB" sz="1700" b="0" dirty="0" smtClean="0">
              <a:solidFill>
                <a:srgbClr val="002060"/>
              </a:solidFill>
              <a:latin typeface="Calibri" panose="020F0502020204030204" pitchFamily="34" charset="0"/>
              <a:cs typeface="Calibri" panose="020F0502020204030204" pitchFamily="34" charset="0"/>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8224" y="5229200"/>
            <a:ext cx="458151" cy="718665"/>
          </a:xfrm>
          <a:prstGeom prst="rect">
            <a:avLst/>
          </a:prstGeom>
        </p:spPr>
      </p:pic>
      <p:sp>
        <p:nvSpPr>
          <p:cNvPr id="12" name="Rectangle 11"/>
          <p:cNvSpPr/>
          <p:nvPr/>
        </p:nvSpPr>
        <p:spPr>
          <a:xfrm>
            <a:off x="0" y="418011"/>
            <a:ext cx="9144000" cy="461665"/>
          </a:xfrm>
          <a:prstGeom prst="rect">
            <a:avLst/>
          </a:prstGeom>
        </p:spPr>
        <p:txBody>
          <a:bodyPr wrap="square">
            <a:spAutoFit/>
          </a:bodyPr>
          <a:lstStyle/>
          <a:p>
            <a:pPr algn="ctr"/>
            <a:r>
              <a:rPr lang="en-US" sz="2400" kern="0" dirty="0" smtClean="0">
                <a:solidFill>
                  <a:srgbClr val="E48C32"/>
                </a:solidFill>
                <a:latin typeface="Arial" panose="020B0604020202020204" pitchFamily="34" charset="0"/>
                <a:cs typeface="Arial" panose="020B0604020202020204" pitchFamily="34" charset="0"/>
              </a:rPr>
              <a:t>2014 European Elections turnout: Youth</a:t>
            </a:r>
          </a:p>
        </p:txBody>
      </p:sp>
      <p:sp>
        <p:nvSpPr>
          <p:cNvPr id="9" name="Content Placeholder 1"/>
          <p:cNvSpPr>
            <a:spLocks noGrp="1"/>
          </p:cNvSpPr>
          <p:nvPr>
            <p:ph idx="1"/>
          </p:nvPr>
        </p:nvSpPr>
        <p:spPr>
          <a:xfrm>
            <a:off x="1835696" y="4548665"/>
            <a:ext cx="3888432" cy="334175"/>
          </a:xfrm>
        </p:spPr>
        <p:txBody>
          <a:bodyPr/>
          <a:lstStyle/>
          <a:p>
            <a:pPr marL="0" indent="0">
              <a:buNone/>
            </a:pPr>
            <a:r>
              <a:rPr lang="en-GB" sz="1200" dirty="0" smtClean="0">
                <a:solidFill>
                  <a:srgbClr val="002060"/>
                </a:solidFill>
                <a:latin typeface="Calibri" panose="020F0502020204030204" pitchFamily="34" charset="0"/>
                <a:cs typeface="Calibri" panose="020F0502020204030204" pitchFamily="34" charset="0"/>
              </a:rPr>
              <a:t>(Source: </a:t>
            </a:r>
            <a:r>
              <a:rPr lang="en-GB" sz="1200" dirty="0" smtClean="0">
                <a:solidFill>
                  <a:srgbClr val="002060"/>
                </a:solidFill>
                <a:latin typeface="Calibri" panose="020F0502020204030204" pitchFamily="34" charset="0"/>
                <a:cs typeface="Calibri" panose="020F0502020204030204" pitchFamily="34" charset="0"/>
                <a:hlinkClick r:id="rId6"/>
              </a:rPr>
              <a:t>Report on the 2014 European Parliament</a:t>
            </a:r>
            <a:r>
              <a:rPr lang="en-GB" sz="1200" dirty="0" smtClean="0">
                <a:solidFill>
                  <a:srgbClr val="002060"/>
                </a:solidFill>
                <a:latin typeface="Calibri" panose="020F0502020204030204" pitchFamily="34" charset="0"/>
                <a:cs typeface="Calibri" panose="020F0502020204030204" pitchFamily="34" charset="0"/>
              </a:rPr>
              <a:t>)</a:t>
            </a:r>
            <a:endParaRPr lang="en-US" sz="12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94512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79712" y="418356"/>
            <a:ext cx="5651277" cy="492443"/>
          </a:xfrm>
          <a:prstGeom prst="rect">
            <a:avLst/>
          </a:prstGeom>
        </p:spPr>
        <p:txBody>
          <a:bodyPr wrap="square">
            <a:spAutoFit/>
          </a:bodyPr>
          <a:lstStyle/>
          <a:p>
            <a:pPr algn="ctr"/>
            <a:r>
              <a:rPr lang="en-US" sz="2600" kern="0" dirty="0" smtClean="0">
                <a:solidFill>
                  <a:srgbClr val="E48C32"/>
                </a:solidFill>
                <a:latin typeface="Arial" panose="020B0604020202020204" pitchFamily="34" charset="0"/>
                <a:cs typeface="Arial" panose="020B0604020202020204" pitchFamily="34" charset="0"/>
              </a:rPr>
              <a:t>Informed citizens</a:t>
            </a:r>
            <a:endParaRPr lang="en-US" sz="2600" dirty="0"/>
          </a:p>
        </p:txBody>
      </p:sp>
      <p:sp>
        <p:nvSpPr>
          <p:cNvPr id="13" name="Rectangle 12"/>
          <p:cNvSpPr/>
          <p:nvPr/>
        </p:nvSpPr>
        <p:spPr>
          <a:xfrm>
            <a:off x="2915816" y="5013176"/>
            <a:ext cx="4072974" cy="1138773"/>
          </a:xfrm>
          <a:prstGeom prst="rect">
            <a:avLst/>
          </a:prstGeom>
        </p:spPr>
        <p:txBody>
          <a:bodyPr wrap="square">
            <a:spAutoFit/>
          </a:bodyPr>
          <a:lstStyle/>
          <a:p>
            <a:pPr lvl="0">
              <a:spcBef>
                <a:spcPct val="20000"/>
              </a:spcBef>
              <a:buClr>
                <a:srgbClr val="0F5494"/>
              </a:buClr>
            </a:pPr>
            <a:r>
              <a:rPr lang="en-US" sz="1700" b="0" kern="0" dirty="0">
                <a:solidFill>
                  <a:srgbClr val="002060"/>
                </a:solidFill>
                <a:latin typeface="Calibri" panose="020F0502020204030204" pitchFamily="34" charset="0"/>
                <a:cs typeface="Calibri" panose="020F0502020204030204" pitchFamily="34" charset="0"/>
              </a:rPr>
              <a:t>Being </a:t>
            </a:r>
            <a:r>
              <a:rPr lang="en-US" sz="1700" kern="0" dirty="0">
                <a:solidFill>
                  <a:srgbClr val="E28B34"/>
                </a:solidFill>
                <a:latin typeface="Calibri" panose="020F0502020204030204" pitchFamily="34" charset="0"/>
                <a:cs typeface="Calibri" panose="020F0502020204030204" pitchFamily="34" charset="0"/>
              </a:rPr>
              <a:t>better informed </a:t>
            </a:r>
            <a:r>
              <a:rPr lang="en-US" sz="1700" b="0" kern="0" dirty="0">
                <a:solidFill>
                  <a:srgbClr val="002060"/>
                </a:solidFill>
                <a:latin typeface="Calibri" panose="020F0502020204030204" pitchFamily="34" charset="0"/>
                <a:cs typeface="Calibri" panose="020F0502020204030204" pitchFamily="34" charset="0"/>
              </a:rPr>
              <a:t>about the EU’s impact on daily life is the factor </a:t>
            </a:r>
            <a:r>
              <a:rPr lang="en-US" sz="1700" b="0" kern="0" dirty="0" smtClean="0">
                <a:solidFill>
                  <a:srgbClr val="002060"/>
                </a:solidFill>
                <a:latin typeface="Calibri" panose="020F0502020204030204" pitchFamily="34" charset="0"/>
                <a:cs typeface="Calibri" panose="020F0502020204030204" pitchFamily="34" charset="0"/>
              </a:rPr>
              <a:t>most </a:t>
            </a:r>
            <a:r>
              <a:rPr lang="en-US" sz="1700" b="0" kern="0" dirty="0">
                <a:solidFill>
                  <a:srgbClr val="002060"/>
                </a:solidFill>
                <a:latin typeface="Calibri" panose="020F0502020204030204" pitchFamily="34" charset="0"/>
                <a:cs typeface="Calibri" panose="020F0502020204030204" pitchFamily="34" charset="0"/>
              </a:rPr>
              <a:t>likely </a:t>
            </a:r>
            <a:r>
              <a:rPr lang="en-US" sz="1700" kern="0" dirty="0" smtClean="0">
                <a:solidFill>
                  <a:srgbClr val="E28B34"/>
                </a:solidFill>
                <a:latin typeface="Calibri" panose="020F0502020204030204" pitchFamily="34" charset="0"/>
                <a:cs typeface="Calibri" panose="020F0502020204030204" pitchFamily="34" charset="0"/>
              </a:rPr>
              <a:t>(43%) </a:t>
            </a:r>
            <a:r>
              <a:rPr lang="en-US" sz="1700" b="0" kern="0" dirty="0" smtClean="0">
                <a:solidFill>
                  <a:srgbClr val="002060"/>
                </a:solidFill>
                <a:latin typeface="Calibri" panose="020F0502020204030204" pitchFamily="34" charset="0"/>
                <a:cs typeface="Calibri" panose="020F0502020204030204" pitchFamily="34" charset="0"/>
              </a:rPr>
              <a:t>to </a:t>
            </a:r>
            <a:r>
              <a:rPr lang="en-US" sz="1700" kern="0" dirty="0">
                <a:solidFill>
                  <a:srgbClr val="E28B34"/>
                </a:solidFill>
                <a:latin typeface="Calibri" panose="020F0502020204030204" pitchFamily="34" charset="0"/>
                <a:cs typeface="Calibri" panose="020F0502020204030204" pitchFamily="34" charset="0"/>
              </a:rPr>
              <a:t>increase </a:t>
            </a:r>
            <a:r>
              <a:rPr lang="en-US" sz="1700" kern="0" dirty="0" smtClean="0">
                <a:solidFill>
                  <a:srgbClr val="E28B34"/>
                </a:solidFill>
                <a:latin typeface="Calibri" panose="020F0502020204030204" pitchFamily="34" charset="0"/>
                <a:cs typeface="Calibri" panose="020F0502020204030204" pitchFamily="34" charset="0"/>
              </a:rPr>
              <a:t>motivation </a:t>
            </a:r>
            <a:r>
              <a:rPr lang="en-US" sz="1700" b="0" kern="0" dirty="0" smtClean="0">
                <a:solidFill>
                  <a:srgbClr val="002060"/>
                </a:solidFill>
                <a:latin typeface="Calibri" panose="020F0502020204030204" pitchFamily="34" charset="0"/>
                <a:cs typeface="Calibri" panose="020F0502020204030204" pitchFamily="34" charset="0"/>
              </a:rPr>
              <a:t>to </a:t>
            </a:r>
            <a:r>
              <a:rPr lang="en-US" sz="1700" b="0" kern="0" dirty="0">
                <a:solidFill>
                  <a:srgbClr val="002060"/>
                </a:solidFill>
                <a:latin typeface="Calibri" panose="020F0502020204030204" pitchFamily="34" charset="0"/>
                <a:cs typeface="Calibri" panose="020F0502020204030204" pitchFamily="34" charset="0"/>
              </a:rPr>
              <a:t>vote </a:t>
            </a:r>
            <a:r>
              <a:rPr lang="en-US" sz="1700" b="0" kern="0" dirty="0" smtClean="0">
                <a:solidFill>
                  <a:srgbClr val="002060"/>
                </a:solidFill>
                <a:latin typeface="Calibri" panose="020F0502020204030204" pitchFamily="34" charset="0"/>
                <a:cs typeface="Calibri" panose="020F0502020204030204" pitchFamily="34" charset="0"/>
              </a:rPr>
              <a:t>in the European Elections.</a:t>
            </a:r>
            <a:endParaRPr lang="en-GB" sz="1700" b="0" kern="0" dirty="0" smtClean="0">
              <a:solidFill>
                <a:srgbClr val="002060"/>
              </a:solidFill>
              <a:latin typeface="Calibri" panose="020F0502020204030204" pitchFamily="34" charset="0"/>
              <a:cs typeface="Calibri" panose="020F0502020204030204" pitchFamily="34" charset="0"/>
            </a:endParaRPr>
          </a:p>
        </p:txBody>
      </p:sp>
      <p:grpSp>
        <p:nvGrpSpPr>
          <p:cNvPr id="17" name="Group 16"/>
          <p:cNvGrpSpPr/>
          <p:nvPr/>
        </p:nvGrpSpPr>
        <p:grpSpPr>
          <a:xfrm>
            <a:off x="827584" y="1733206"/>
            <a:ext cx="7426530" cy="2487882"/>
            <a:chOff x="395536" y="1022346"/>
            <a:chExt cx="6109310" cy="2046614"/>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472" t="2672" r="3097" b="46564"/>
            <a:stretch/>
          </p:blipFill>
          <p:spPr>
            <a:xfrm>
              <a:off x="395536" y="1196752"/>
              <a:ext cx="6109310" cy="1872208"/>
            </a:xfrm>
            <a:prstGeom prst="rect">
              <a:avLst/>
            </a:prstGeom>
          </p:spPr>
        </p:pic>
        <p:sp>
          <p:nvSpPr>
            <p:cNvPr id="7" name="Rectangle 6"/>
            <p:cNvSpPr/>
            <p:nvPr/>
          </p:nvSpPr>
          <p:spPr>
            <a:xfrm>
              <a:off x="395536" y="1022346"/>
              <a:ext cx="504056" cy="3904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IE" sz="1800" b="0"/>
            </a:p>
          </p:txBody>
        </p:sp>
      </p:grpSp>
      <p:sp>
        <p:nvSpPr>
          <p:cNvPr id="26" name="Rectangle 25"/>
          <p:cNvSpPr/>
          <p:nvPr/>
        </p:nvSpPr>
        <p:spPr>
          <a:xfrm>
            <a:off x="1979712" y="4377484"/>
            <a:ext cx="5616624" cy="291862"/>
          </a:xfrm>
          <a:prstGeom prst="rect">
            <a:avLst/>
          </a:prstGeom>
        </p:spPr>
        <p:txBody>
          <a:bodyPr wrap="square">
            <a:spAutoFit/>
          </a:bodyPr>
          <a:lstStyle/>
          <a:p>
            <a:pPr lvl="0" algn="ctr">
              <a:spcBef>
                <a:spcPct val="20000"/>
              </a:spcBef>
              <a:buClr>
                <a:srgbClr val="0F5494"/>
              </a:buClr>
            </a:pPr>
            <a:r>
              <a:rPr lang="en-GB" sz="1300" b="0" i="1" kern="0" dirty="0">
                <a:solidFill>
                  <a:srgbClr val="002060"/>
                </a:solidFill>
                <a:latin typeface="Calibri" panose="020F0502020204030204" pitchFamily="34" charset="0"/>
                <a:cs typeface="Calibri" panose="020F0502020204030204" pitchFamily="34" charset="0"/>
              </a:rPr>
              <a:t>(Source: </a:t>
            </a:r>
            <a:r>
              <a:rPr lang="en-GB" sz="1300" b="0" i="1" kern="0" dirty="0" smtClean="0">
                <a:solidFill>
                  <a:srgbClr val="002060"/>
                </a:solidFill>
                <a:latin typeface="Calibri" panose="020F0502020204030204" pitchFamily="34" charset="0"/>
                <a:cs typeface="Calibri" panose="020F0502020204030204" pitchFamily="34" charset="0"/>
                <a:hlinkClick r:id="rId4"/>
              </a:rPr>
              <a:t>“Democracy and Elections” special EB, November 2018 </a:t>
            </a:r>
            <a:r>
              <a:rPr lang="en-GB" sz="1300" b="0" i="1" kern="0" dirty="0" smtClean="0">
                <a:solidFill>
                  <a:srgbClr val="002060"/>
                </a:solidFill>
                <a:latin typeface="Calibri" panose="020F0502020204030204" pitchFamily="34" charset="0"/>
                <a:cs typeface="Calibri" panose="020F0502020204030204" pitchFamily="34" charset="0"/>
              </a:rPr>
              <a:t>– average EU28)</a:t>
            </a:r>
            <a:endParaRPr lang="en-IE" sz="1300" b="0" i="1" kern="0" dirty="0">
              <a:solidFill>
                <a:srgbClr val="002060"/>
              </a:solidFill>
              <a:latin typeface="Calibri" panose="020F0502020204030204" pitchFamily="34" charset="0"/>
              <a:cs typeface="Calibri" panose="020F0502020204030204" pitchFamily="34"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169" y="5013176"/>
            <a:ext cx="1529190" cy="1161719"/>
          </a:xfrm>
          <a:prstGeom prst="rect">
            <a:avLst/>
          </a:prstGeom>
        </p:spPr>
      </p:pic>
      <p:sp>
        <p:nvSpPr>
          <p:cNvPr id="9" name="Rectangle 8"/>
          <p:cNvSpPr/>
          <p:nvPr/>
        </p:nvSpPr>
        <p:spPr>
          <a:xfrm>
            <a:off x="683568" y="1196752"/>
            <a:ext cx="8208912" cy="634020"/>
          </a:xfrm>
          <a:prstGeom prst="rect">
            <a:avLst/>
          </a:prstGeom>
        </p:spPr>
        <p:txBody>
          <a:bodyPr wrap="square">
            <a:spAutoFit/>
          </a:bodyPr>
          <a:lstStyle/>
          <a:p>
            <a:pPr lvl="0" algn="ctr">
              <a:spcBef>
                <a:spcPct val="20000"/>
              </a:spcBef>
              <a:buClr>
                <a:srgbClr val="0F5494"/>
              </a:buClr>
            </a:pPr>
            <a:r>
              <a:rPr lang="en-US" sz="1600" b="0" i="1" kern="0" dirty="0" smtClean="0">
                <a:solidFill>
                  <a:srgbClr val="002060"/>
                </a:solidFill>
                <a:latin typeface="Calibri" panose="020F0502020204030204" pitchFamily="34" charset="0"/>
                <a:cs typeface="Calibri" panose="020F0502020204030204" pitchFamily="34" charset="0"/>
              </a:rPr>
              <a:t>The next European Elections will be held in May 2019.</a:t>
            </a:r>
          </a:p>
          <a:p>
            <a:pPr lvl="0" algn="ctr">
              <a:spcBef>
                <a:spcPct val="20000"/>
              </a:spcBef>
              <a:buClr>
                <a:srgbClr val="0F5494"/>
              </a:buClr>
            </a:pPr>
            <a:r>
              <a:rPr lang="en-US" sz="1600" b="0" i="1" kern="0" dirty="0" smtClean="0">
                <a:solidFill>
                  <a:srgbClr val="002060"/>
                </a:solidFill>
                <a:latin typeface="Calibri" panose="020F0502020204030204" pitchFamily="34" charset="0"/>
                <a:cs typeface="Calibri" panose="020F0502020204030204" pitchFamily="34" charset="0"/>
              </a:rPr>
              <a:t>Which of the following would make you </a:t>
            </a:r>
            <a:r>
              <a:rPr lang="en-US" sz="1600" i="1" kern="0" dirty="0" smtClean="0">
                <a:solidFill>
                  <a:srgbClr val="002060"/>
                </a:solidFill>
                <a:latin typeface="Calibri" panose="020F0502020204030204" pitchFamily="34" charset="0"/>
                <a:cs typeface="Calibri" panose="020F0502020204030204" pitchFamily="34" charset="0"/>
              </a:rPr>
              <a:t>more inclined to vote </a:t>
            </a:r>
            <a:r>
              <a:rPr lang="en-US" sz="1600" b="0" i="1" kern="0" dirty="0" smtClean="0">
                <a:solidFill>
                  <a:srgbClr val="002060"/>
                </a:solidFill>
                <a:latin typeface="Calibri" panose="020F0502020204030204" pitchFamily="34" charset="0"/>
                <a:cs typeface="Calibri" panose="020F0502020204030204" pitchFamily="34" charset="0"/>
              </a:rPr>
              <a:t>in these Elections? </a:t>
            </a:r>
            <a:endParaRPr lang="en-GB" sz="1600" b="0" i="1" kern="0" dirty="0" smtClean="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9627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223" t="24161" r="1168" b="34107"/>
          <a:stretch/>
        </p:blipFill>
        <p:spPr bwMode="auto">
          <a:xfrm>
            <a:off x="-15815" y="1124744"/>
            <a:ext cx="9159816" cy="2736304"/>
          </a:xfrm>
          <a:prstGeom prst="rect">
            <a:avLst/>
          </a:prstGeom>
          <a:noFill/>
          <a:ln w="9525">
            <a:noFill/>
            <a:miter lim="800000"/>
            <a:headEnd/>
            <a:tailEnd/>
          </a:ln>
        </p:spPr>
      </p:pic>
      <p:sp>
        <p:nvSpPr>
          <p:cNvPr id="8" name="Rectangle 7"/>
          <p:cNvSpPr/>
          <p:nvPr/>
        </p:nvSpPr>
        <p:spPr>
          <a:xfrm>
            <a:off x="-15815" y="4153160"/>
            <a:ext cx="9159815" cy="646331"/>
          </a:xfrm>
          <a:prstGeom prst="rect">
            <a:avLst/>
          </a:prstGeom>
        </p:spPr>
        <p:txBody>
          <a:bodyPr wrap="square">
            <a:spAutoFit/>
          </a:bodyPr>
          <a:lstStyle/>
          <a:p>
            <a:pPr algn="ctr"/>
            <a:r>
              <a:rPr lang="en-GB" sz="1800" b="0" kern="0" dirty="0" smtClean="0">
                <a:solidFill>
                  <a:srgbClr val="002060"/>
                </a:solidFill>
                <a:latin typeface="Calibri" panose="020F0502020204030204" pitchFamily="34" charset="0"/>
                <a:cs typeface="Calibri" panose="020F0502020204030204" pitchFamily="34" charset="0"/>
              </a:rPr>
              <a:t>The </a:t>
            </a:r>
            <a:r>
              <a:rPr lang="en-GB" sz="1800" kern="0" dirty="0" smtClean="0">
                <a:solidFill>
                  <a:srgbClr val="002060"/>
                </a:solidFill>
                <a:latin typeface="Calibri" panose="020F0502020204030204" pitchFamily="34" charset="0"/>
                <a:cs typeface="Calibri" panose="020F0502020204030204" pitchFamily="34" charset="0"/>
              </a:rPr>
              <a:t>EC</a:t>
            </a:r>
            <a:r>
              <a:rPr lang="en-GB" sz="1800" b="0" kern="0" dirty="0" smtClean="0">
                <a:solidFill>
                  <a:srgbClr val="002060"/>
                </a:solidFill>
                <a:latin typeface="Calibri" panose="020F0502020204030204" pitchFamily="34" charset="0"/>
                <a:cs typeface="Calibri" panose="020F0502020204030204" pitchFamily="34" charset="0"/>
              </a:rPr>
              <a:t> communicates on </a:t>
            </a:r>
            <a:r>
              <a:rPr lang="en-GB" sz="1800" kern="0" dirty="0" smtClean="0">
                <a:solidFill>
                  <a:srgbClr val="E28B34"/>
                </a:solidFill>
                <a:latin typeface="Calibri" panose="020F0502020204030204" pitchFamily="34" charset="0"/>
                <a:cs typeface="Calibri" panose="020F0502020204030204" pitchFamily="34" charset="0"/>
              </a:rPr>
              <a:t>three fronts </a:t>
            </a:r>
            <a:r>
              <a:rPr lang="en-GB" sz="1800" b="0" kern="0" dirty="0" smtClean="0">
                <a:solidFill>
                  <a:srgbClr val="002060"/>
                </a:solidFill>
                <a:latin typeface="Calibri" panose="020F0502020204030204" pitchFamily="34" charset="0"/>
                <a:cs typeface="Calibri" panose="020F0502020204030204" pitchFamily="34" charset="0"/>
              </a:rPr>
              <a:t>and in close cooperation with the </a:t>
            </a:r>
            <a:r>
              <a:rPr lang="en-GB" sz="1800" kern="0" dirty="0" smtClean="0">
                <a:solidFill>
                  <a:srgbClr val="002060"/>
                </a:solidFill>
                <a:latin typeface="Calibri" panose="020F0502020204030204" pitchFamily="34" charset="0"/>
                <a:cs typeface="Calibri" panose="020F0502020204030204" pitchFamily="34" charset="0"/>
              </a:rPr>
              <a:t>EP</a:t>
            </a:r>
            <a:r>
              <a:rPr lang="en-GB" sz="1800" b="0" kern="0" dirty="0" smtClean="0">
                <a:solidFill>
                  <a:srgbClr val="002060"/>
                </a:solidFill>
                <a:latin typeface="Calibri" panose="020F0502020204030204" pitchFamily="34" charset="0"/>
                <a:cs typeface="Calibri" panose="020F0502020204030204" pitchFamily="34" charset="0"/>
              </a:rPr>
              <a:t>, </a:t>
            </a:r>
            <a:endParaRPr lang="en-GB" sz="1800" b="0" kern="0" dirty="0">
              <a:solidFill>
                <a:srgbClr val="002060"/>
              </a:solidFill>
              <a:latin typeface="Calibri" panose="020F0502020204030204" pitchFamily="34" charset="0"/>
              <a:cs typeface="Calibri" panose="020F0502020204030204" pitchFamily="34" charset="0"/>
            </a:endParaRPr>
          </a:p>
          <a:p>
            <a:pPr algn="ctr"/>
            <a:r>
              <a:rPr lang="en-GB" sz="1800" b="0" kern="0" dirty="0" smtClean="0">
                <a:solidFill>
                  <a:srgbClr val="002060"/>
                </a:solidFill>
                <a:latin typeface="Calibri" panose="020F0502020204030204" pitchFamily="34" charset="0"/>
                <a:cs typeface="Calibri" panose="020F0502020204030204" pitchFamily="34" charset="0"/>
              </a:rPr>
              <a:t>in order to </a:t>
            </a:r>
            <a:r>
              <a:rPr lang="en-GB" sz="1800" kern="0" dirty="0" smtClean="0">
                <a:solidFill>
                  <a:srgbClr val="E28B34"/>
                </a:solidFill>
                <a:latin typeface="Calibri" panose="020F0502020204030204" pitchFamily="34" charset="0"/>
                <a:cs typeface="Calibri" panose="020F0502020204030204" pitchFamily="34" charset="0"/>
              </a:rPr>
              <a:t>empower citizens </a:t>
            </a:r>
            <a:r>
              <a:rPr lang="en-GB" sz="1800" b="0" kern="0" dirty="0" smtClean="0">
                <a:solidFill>
                  <a:srgbClr val="002060"/>
                </a:solidFill>
                <a:latin typeface="Calibri" panose="020F0502020204030204" pitchFamily="34" charset="0"/>
                <a:cs typeface="Calibri" panose="020F0502020204030204" pitchFamily="34" charset="0"/>
              </a:rPr>
              <a:t>to take </a:t>
            </a:r>
            <a:r>
              <a:rPr lang="en-GB" sz="1800" kern="0" dirty="0" smtClean="0">
                <a:solidFill>
                  <a:srgbClr val="E28B34"/>
                </a:solidFill>
                <a:latin typeface="Calibri" panose="020F0502020204030204" pitchFamily="34" charset="0"/>
                <a:cs typeface="Calibri" panose="020F0502020204030204" pitchFamily="34" charset="0"/>
              </a:rPr>
              <a:t>informed decisions</a:t>
            </a:r>
            <a:endParaRPr lang="en-GB" sz="1800" b="0" kern="0" dirty="0" smtClean="0">
              <a:solidFill>
                <a:srgbClr val="002060"/>
              </a:solidFill>
              <a:latin typeface="Calibri" panose="020F0502020204030204" pitchFamily="34" charset="0"/>
              <a:cs typeface="Calibri" panose="020F0502020204030204" pitchFamily="34" charset="0"/>
            </a:endParaRPr>
          </a:p>
        </p:txBody>
      </p:sp>
      <p:sp>
        <p:nvSpPr>
          <p:cNvPr id="6" name="Rectangle 5"/>
          <p:cNvSpPr/>
          <p:nvPr/>
        </p:nvSpPr>
        <p:spPr>
          <a:xfrm>
            <a:off x="0" y="418011"/>
            <a:ext cx="9144000" cy="492443"/>
          </a:xfrm>
          <a:prstGeom prst="rect">
            <a:avLst/>
          </a:prstGeom>
        </p:spPr>
        <p:txBody>
          <a:bodyPr wrap="square">
            <a:spAutoFit/>
          </a:bodyPr>
          <a:lstStyle/>
          <a:p>
            <a:pPr algn="ctr"/>
            <a:r>
              <a:rPr lang="en-US" sz="2600" kern="0" dirty="0" smtClean="0">
                <a:solidFill>
                  <a:srgbClr val="E48C32"/>
                </a:solidFill>
                <a:latin typeface="Arial" panose="020B0604020202020204" pitchFamily="34" charset="0"/>
                <a:cs typeface="Arial" panose="020B0604020202020204" pitchFamily="34" charset="0"/>
              </a:rPr>
              <a:t>How does the Commission communicate?</a:t>
            </a:r>
            <a:endParaRPr lang="en-US" sz="2600" dirty="0"/>
          </a:p>
        </p:txBody>
      </p:sp>
      <p:grpSp>
        <p:nvGrpSpPr>
          <p:cNvPr id="2" name="Group 1"/>
          <p:cNvGrpSpPr/>
          <p:nvPr/>
        </p:nvGrpSpPr>
        <p:grpSpPr>
          <a:xfrm>
            <a:off x="765670" y="5091603"/>
            <a:ext cx="7596844" cy="468035"/>
            <a:chOff x="863588" y="5091603"/>
            <a:chExt cx="7596844" cy="468035"/>
          </a:xfrm>
        </p:grpSpPr>
        <p:sp>
          <p:nvSpPr>
            <p:cNvPr id="7" name="Rectangle 6"/>
            <p:cNvSpPr/>
            <p:nvPr/>
          </p:nvSpPr>
          <p:spPr>
            <a:xfrm>
              <a:off x="863588" y="5091603"/>
              <a:ext cx="2376264" cy="468035"/>
            </a:xfrm>
            <a:prstGeom prst="rect">
              <a:avLst/>
            </a:prstGeom>
            <a:solidFill>
              <a:srgbClr val="1331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GB" sz="1800" dirty="0" smtClean="0">
                  <a:solidFill>
                    <a:schemeClr val="bg1"/>
                  </a:solidFill>
                  <a:latin typeface="Calibri" panose="020F0502020204030204" pitchFamily="34" charset="0"/>
                  <a:cs typeface="Calibri" panose="020F0502020204030204" pitchFamily="34" charset="0"/>
                </a:rPr>
                <a:t>What </a:t>
              </a:r>
              <a:r>
                <a:rPr lang="en-GB" sz="1800" dirty="0">
                  <a:solidFill>
                    <a:schemeClr val="bg1"/>
                  </a:solidFill>
                  <a:latin typeface="Calibri" panose="020F0502020204030204" pitchFamily="34" charset="0"/>
                  <a:cs typeface="Calibri" panose="020F0502020204030204" pitchFamily="34" charset="0"/>
                </a:rPr>
                <a:t>the EU does</a:t>
              </a:r>
              <a:endParaRPr lang="en-IE" sz="1800" b="0" dirty="0">
                <a:solidFill>
                  <a:schemeClr val="bg1"/>
                </a:solidFill>
              </a:endParaRPr>
            </a:p>
          </p:txBody>
        </p:sp>
        <p:sp>
          <p:nvSpPr>
            <p:cNvPr id="9" name="Rectangle 8"/>
            <p:cNvSpPr/>
            <p:nvPr/>
          </p:nvSpPr>
          <p:spPr>
            <a:xfrm>
              <a:off x="3473878" y="5091603"/>
              <a:ext cx="2376264" cy="468035"/>
            </a:xfrm>
            <a:prstGeom prst="rect">
              <a:avLst/>
            </a:prstGeom>
            <a:solidFill>
              <a:srgbClr val="1331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800" dirty="0" smtClean="0">
                  <a:solidFill>
                    <a:schemeClr val="bg1"/>
                  </a:solidFill>
                  <a:latin typeface="Calibri" panose="020F0502020204030204" pitchFamily="34" charset="0"/>
                  <a:cs typeface="Calibri" panose="020F0502020204030204" pitchFamily="34" charset="0"/>
                </a:rPr>
                <a:t>Why </a:t>
              </a:r>
              <a:r>
                <a:rPr lang="en-US" sz="1800" dirty="0">
                  <a:solidFill>
                    <a:schemeClr val="bg1"/>
                  </a:solidFill>
                  <a:latin typeface="Calibri" panose="020F0502020204030204" pitchFamily="34" charset="0"/>
                  <a:cs typeface="Calibri" panose="020F0502020204030204" pitchFamily="34" charset="0"/>
                </a:rPr>
                <a:t>and how to vote</a:t>
              </a:r>
              <a:endParaRPr lang="en-IE" sz="1800" b="0" dirty="0">
                <a:solidFill>
                  <a:schemeClr val="bg1"/>
                </a:solidFill>
              </a:endParaRPr>
            </a:p>
          </p:txBody>
        </p:sp>
        <p:sp>
          <p:nvSpPr>
            <p:cNvPr id="10" name="Rectangle 9"/>
            <p:cNvSpPr/>
            <p:nvPr/>
          </p:nvSpPr>
          <p:spPr>
            <a:xfrm>
              <a:off x="6084168" y="5091603"/>
              <a:ext cx="2376264" cy="468035"/>
            </a:xfrm>
            <a:prstGeom prst="rect">
              <a:avLst/>
            </a:prstGeom>
            <a:solidFill>
              <a:srgbClr val="1331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GB" sz="1800" dirty="0" smtClean="0">
                  <a:solidFill>
                    <a:schemeClr val="bg1"/>
                  </a:solidFill>
                  <a:latin typeface="Calibri" panose="020F0502020204030204" pitchFamily="34" charset="0"/>
                  <a:cs typeface="Calibri" panose="020F0502020204030204" pitchFamily="34" charset="0"/>
                </a:rPr>
                <a:t>How </a:t>
              </a:r>
              <a:r>
                <a:rPr lang="en-GB" sz="1800" dirty="0">
                  <a:solidFill>
                    <a:schemeClr val="bg1"/>
                  </a:solidFill>
                  <a:latin typeface="Calibri" panose="020F0502020204030204" pitchFamily="34" charset="0"/>
                  <a:cs typeface="Calibri" panose="020F0502020204030204" pitchFamily="34" charset="0"/>
                </a:rPr>
                <a:t>to engage</a:t>
              </a:r>
              <a:endParaRPr lang="en-IE" sz="1800" b="0" dirty="0">
                <a:solidFill>
                  <a:schemeClr val="bg1"/>
                </a:solidFill>
              </a:endParaRPr>
            </a:p>
          </p:txBody>
        </p:sp>
      </p:grpSp>
    </p:spTree>
    <p:extLst>
      <p:ext uri="{BB962C8B-B14F-4D97-AF65-F5344CB8AC3E}">
        <p14:creationId xmlns:p14="http://schemas.microsoft.com/office/powerpoint/2010/main" val="36113571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041" r="3226"/>
          <a:stretch/>
        </p:blipFill>
        <p:spPr>
          <a:xfrm>
            <a:off x="0" y="-27159"/>
            <a:ext cx="9167636" cy="6915339"/>
          </a:xfrm>
          <a:prstGeom prst="rect">
            <a:avLst/>
          </a:prstGeom>
        </p:spPr>
      </p:pic>
      <p:sp>
        <p:nvSpPr>
          <p:cNvPr id="8" name="Rectangle 7"/>
          <p:cNvSpPr/>
          <p:nvPr/>
        </p:nvSpPr>
        <p:spPr>
          <a:xfrm>
            <a:off x="-12876" y="2276872"/>
            <a:ext cx="9180512" cy="738664"/>
          </a:xfrm>
          <a:prstGeom prst="rect">
            <a:avLst/>
          </a:prstGeom>
        </p:spPr>
        <p:txBody>
          <a:bodyPr wrap="square">
            <a:spAutoFit/>
          </a:bodyPr>
          <a:lstStyle/>
          <a:p>
            <a:pPr algn="ctr"/>
            <a:r>
              <a:rPr lang="en-US" sz="2000" b="0" kern="0" dirty="0" smtClean="0">
                <a:solidFill>
                  <a:srgbClr val="002060"/>
                </a:solidFill>
                <a:latin typeface="Arial" panose="020B0604020202020204" pitchFamily="34" charset="0"/>
                <a:cs typeface="Arial" panose="020B0604020202020204" pitchFamily="34" charset="0"/>
              </a:rPr>
              <a:t>Communicating</a:t>
            </a:r>
          </a:p>
          <a:p>
            <a:pPr algn="ctr"/>
            <a:r>
              <a:rPr lang="en-US" sz="2200" kern="0" dirty="0" smtClean="0">
                <a:solidFill>
                  <a:srgbClr val="002060"/>
                </a:solidFill>
                <a:latin typeface="Arial" panose="020B0604020202020204" pitchFamily="34" charset="0"/>
                <a:cs typeface="Arial" panose="020B0604020202020204" pitchFamily="34" charset="0"/>
              </a:rPr>
              <a:t>What Europe does</a:t>
            </a:r>
          </a:p>
        </p:txBody>
      </p:sp>
      <p:sp>
        <p:nvSpPr>
          <p:cNvPr id="9" name="Rectangle 8"/>
          <p:cNvSpPr/>
          <p:nvPr/>
        </p:nvSpPr>
        <p:spPr>
          <a:xfrm>
            <a:off x="5380" y="4221088"/>
            <a:ext cx="9144000" cy="384721"/>
          </a:xfrm>
          <a:prstGeom prst="rect">
            <a:avLst/>
          </a:prstGeom>
        </p:spPr>
        <p:txBody>
          <a:bodyPr wrap="square">
            <a:spAutoFit/>
          </a:bodyPr>
          <a:lstStyle/>
          <a:p>
            <a:pPr algn="ctr"/>
            <a:r>
              <a:rPr lang="en-US" sz="1900" kern="0" dirty="0" smtClean="0">
                <a:solidFill>
                  <a:srgbClr val="E28B34"/>
                </a:solidFill>
                <a:latin typeface="Arial" panose="020B0604020202020204" pitchFamily="34" charset="0"/>
                <a:cs typeface="Arial" panose="020B0604020202020204" pitchFamily="34" charset="0"/>
              </a:rPr>
              <a:t>One message, one voice, one logo</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7320" y="3243667"/>
            <a:ext cx="1080120" cy="723081"/>
          </a:xfrm>
          <a:prstGeom prst="rect">
            <a:avLst/>
          </a:prstGeom>
        </p:spPr>
      </p:pic>
    </p:spTree>
    <p:extLst>
      <p:ext uri="{BB962C8B-B14F-4D97-AF65-F5344CB8AC3E}">
        <p14:creationId xmlns:p14="http://schemas.microsoft.com/office/powerpoint/2010/main" val="14117046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5913058"/>
            <a:ext cx="3923928" cy="86409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IE" sz="1800" b="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2518" t="8078" r="66884" b="64508"/>
          <a:stretch/>
        </p:blipFill>
        <p:spPr>
          <a:xfrm>
            <a:off x="162534" y="4433565"/>
            <a:ext cx="975206" cy="898583"/>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42168" t="7251" r="41736" b="65335"/>
          <a:stretch/>
        </p:blipFill>
        <p:spPr>
          <a:xfrm>
            <a:off x="3059331" y="4398213"/>
            <a:ext cx="792088" cy="933935"/>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67939" t="8078" r="13737" b="64508"/>
          <a:stretch/>
        </p:blipFill>
        <p:spPr>
          <a:xfrm>
            <a:off x="6131400" y="4437112"/>
            <a:ext cx="864096" cy="895036"/>
          </a:xfrm>
          <a:prstGeom prst="rect">
            <a:avLst/>
          </a:prstGeom>
        </p:spPr>
      </p:pic>
      <p:sp>
        <p:nvSpPr>
          <p:cNvPr id="9" name="Rectangle 8"/>
          <p:cNvSpPr/>
          <p:nvPr/>
        </p:nvSpPr>
        <p:spPr>
          <a:xfrm>
            <a:off x="0" y="416277"/>
            <a:ext cx="9144000" cy="492443"/>
          </a:xfrm>
          <a:prstGeom prst="rect">
            <a:avLst/>
          </a:prstGeom>
        </p:spPr>
        <p:txBody>
          <a:bodyPr wrap="square">
            <a:spAutoFit/>
          </a:bodyPr>
          <a:lstStyle/>
          <a:p>
            <a:pPr algn="ctr"/>
            <a:r>
              <a:rPr lang="en-US" sz="2600" kern="0" dirty="0" smtClean="0">
                <a:solidFill>
                  <a:srgbClr val="E48C32"/>
                </a:solidFill>
                <a:latin typeface="Arial" panose="020B0604020202020204" pitchFamily="34" charset="0"/>
                <a:cs typeface="Arial" panose="020B0604020202020204" pitchFamily="34" charset="0"/>
              </a:rPr>
              <a:t>Three corporate campaigns</a:t>
            </a:r>
            <a:endParaRPr lang="en-US" sz="2600" dirty="0"/>
          </a:p>
        </p:txBody>
      </p:sp>
      <p:grpSp>
        <p:nvGrpSpPr>
          <p:cNvPr id="23" name="Group 22"/>
          <p:cNvGrpSpPr/>
          <p:nvPr/>
        </p:nvGrpSpPr>
        <p:grpSpPr>
          <a:xfrm>
            <a:off x="0" y="1142423"/>
            <a:ext cx="9144001" cy="3110989"/>
            <a:chOff x="-1" y="1496004"/>
            <a:chExt cx="9144001" cy="3110989"/>
          </a:xfrm>
        </p:grpSpPr>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41493" t="9789" r="1326" b="2041"/>
            <a:stretch/>
          </p:blipFill>
          <p:spPr>
            <a:xfrm>
              <a:off x="-1" y="1496004"/>
              <a:ext cx="3026282" cy="3110989"/>
            </a:xfrm>
            <a:prstGeom prst="rect">
              <a:avLst/>
            </a:prstGeom>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914" t="2174" r="35491" b="3906"/>
            <a:stretch/>
          </p:blipFill>
          <p:spPr>
            <a:xfrm>
              <a:off x="5985548" y="1496004"/>
              <a:ext cx="3158452" cy="3110989"/>
            </a:xfrm>
            <a:prstGeom prst="rect">
              <a:avLst/>
            </a:prstGeom>
          </p:spPr>
        </p:pic>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l="17344" t="11423" r="31778" b="13658"/>
            <a:stretch/>
          </p:blipFill>
          <p:spPr>
            <a:xfrm>
              <a:off x="2987823" y="1496004"/>
              <a:ext cx="3168353" cy="3110989"/>
            </a:xfrm>
            <a:prstGeom prst="rect">
              <a:avLst/>
            </a:prstGeom>
          </p:spPr>
        </p:pic>
      </p:grpSp>
      <p:sp>
        <p:nvSpPr>
          <p:cNvPr id="17" name="Content Placeholder 2"/>
          <p:cNvSpPr>
            <a:spLocks noGrp="1"/>
          </p:cNvSpPr>
          <p:nvPr>
            <p:ph idx="1"/>
          </p:nvPr>
        </p:nvSpPr>
        <p:spPr>
          <a:xfrm>
            <a:off x="1137740" y="4567592"/>
            <a:ext cx="1816795" cy="764556"/>
          </a:xfrm>
        </p:spPr>
        <p:txBody>
          <a:bodyPr/>
          <a:lstStyle/>
          <a:p>
            <a:pPr marL="0" indent="0">
              <a:buNone/>
            </a:pPr>
            <a:r>
              <a:rPr lang="en-US" sz="1400" i="0" dirty="0" smtClean="0">
                <a:solidFill>
                  <a:srgbClr val="002060"/>
                </a:solidFill>
                <a:latin typeface="Calibri" panose="020F0502020204030204" pitchFamily="34" charset="0"/>
                <a:cs typeface="Calibri" panose="020F0502020204030204" pitchFamily="34" charset="0"/>
              </a:rPr>
              <a:t>Showing </a:t>
            </a:r>
            <a:r>
              <a:rPr lang="en-US" sz="1400" i="0" dirty="0" smtClean="0">
                <a:solidFill>
                  <a:srgbClr val="E28B34"/>
                </a:solidFill>
                <a:latin typeface="Calibri" panose="020F0502020204030204" pitchFamily="34" charset="0"/>
                <a:cs typeface="Calibri" panose="020F0502020204030204" pitchFamily="34" charset="0"/>
              </a:rPr>
              <a:t>real</a:t>
            </a:r>
            <a:r>
              <a:rPr lang="en-US" sz="1400" i="0" dirty="0" smtClean="0">
                <a:solidFill>
                  <a:srgbClr val="002060"/>
                </a:solidFill>
                <a:latin typeface="Calibri" panose="020F0502020204030204" pitchFamily="34" charset="0"/>
                <a:cs typeface="Calibri" panose="020F0502020204030204" pitchFamily="34" charset="0"/>
              </a:rPr>
              <a:t> local stories &amp; beneﬁciaries of </a:t>
            </a:r>
            <a:r>
              <a:rPr lang="en-US" sz="1400" i="0" dirty="0" smtClean="0">
                <a:solidFill>
                  <a:srgbClr val="E28B34"/>
                </a:solidFill>
                <a:latin typeface="Calibri" panose="020F0502020204030204" pitchFamily="34" charset="0"/>
                <a:cs typeface="Calibri" panose="020F0502020204030204" pitchFamily="34" charset="0"/>
              </a:rPr>
              <a:t>EU-funded projects</a:t>
            </a:r>
            <a:r>
              <a:rPr lang="en-US" sz="1400" i="0" dirty="0" smtClean="0">
                <a:solidFill>
                  <a:srgbClr val="002060"/>
                </a:solidFill>
                <a:latin typeface="Calibri" panose="020F0502020204030204" pitchFamily="34" charset="0"/>
                <a:cs typeface="Calibri" panose="020F0502020204030204" pitchFamily="34" charset="0"/>
              </a:rPr>
              <a:t>. </a:t>
            </a:r>
          </a:p>
          <a:p>
            <a:pPr lvl="0"/>
            <a:endParaRPr lang="en-US" sz="1400" i="0" dirty="0" smtClean="0">
              <a:solidFill>
                <a:srgbClr val="002060"/>
              </a:solidFill>
              <a:latin typeface="Calibri" panose="020F0502020204030204" pitchFamily="34" charset="0"/>
              <a:cs typeface="Calibri" panose="020F0502020204030204" pitchFamily="34" charset="0"/>
            </a:endParaRPr>
          </a:p>
          <a:p>
            <a:pPr marL="0" indent="0">
              <a:buNone/>
            </a:pPr>
            <a:endParaRPr lang="en-US" sz="1400" i="0" dirty="0">
              <a:solidFill>
                <a:srgbClr val="002060"/>
              </a:solidFill>
              <a:latin typeface="Calibri" panose="020F0502020204030204" pitchFamily="34" charset="0"/>
              <a:cs typeface="Calibri" panose="020F0502020204030204" pitchFamily="34" charset="0"/>
            </a:endParaRPr>
          </a:p>
        </p:txBody>
      </p:sp>
      <p:sp>
        <p:nvSpPr>
          <p:cNvPr id="18" name="Content Placeholder 2"/>
          <p:cNvSpPr txBox="1">
            <a:spLocks/>
          </p:cNvSpPr>
          <p:nvPr/>
        </p:nvSpPr>
        <p:spPr bwMode="auto">
          <a:xfrm>
            <a:off x="3851419" y="4433565"/>
            <a:ext cx="2186617" cy="9153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sz="1400" b="0" i="0" kern="0" dirty="0">
                <a:solidFill>
                  <a:srgbClr val="002060"/>
                </a:solidFill>
                <a:latin typeface="Calibri" panose="020F0502020204030204" pitchFamily="34" charset="0"/>
                <a:cs typeface="Calibri" panose="020F0502020204030204" pitchFamily="34" charset="0"/>
              </a:rPr>
              <a:t>R</a:t>
            </a:r>
            <a:r>
              <a:rPr lang="en-US" sz="1400" b="0" i="0" kern="0" dirty="0" smtClean="0">
                <a:solidFill>
                  <a:srgbClr val="002060"/>
                </a:solidFill>
                <a:latin typeface="Calibri" panose="020F0502020204030204" pitchFamily="34" charset="0"/>
                <a:cs typeface="Calibri" panose="020F0502020204030204" pitchFamily="34" charset="0"/>
              </a:rPr>
              <a:t>eaching </a:t>
            </a:r>
            <a:r>
              <a:rPr lang="en-US" sz="1400" b="0" i="0" kern="0" dirty="0">
                <a:solidFill>
                  <a:srgbClr val="002060"/>
                </a:solidFill>
                <a:latin typeface="Calibri" panose="020F0502020204030204" pitchFamily="34" charset="0"/>
                <a:cs typeface="Calibri" panose="020F0502020204030204" pitchFamily="34" charset="0"/>
              </a:rPr>
              <a:t>out to </a:t>
            </a:r>
            <a:r>
              <a:rPr lang="en-US" sz="1400" b="0" i="0" kern="0" dirty="0">
                <a:solidFill>
                  <a:srgbClr val="E28B34"/>
                </a:solidFill>
                <a:latin typeface="Calibri" panose="020F0502020204030204" pitchFamily="34" charset="0"/>
                <a:cs typeface="Calibri" panose="020F0502020204030204" pitchFamily="34" charset="0"/>
              </a:rPr>
              <a:t>young </a:t>
            </a:r>
            <a:r>
              <a:rPr lang="en-US" sz="1400" b="0" i="0" kern="0" dirty="0" smtClean="0">
                <a:solidFill>
                  <a:srgbClr val="E28B34"/>
                </a:solidFill>
                <a:latin typeface="Calibri" panose="020F0502020204030204" pitchFamily="34" charset="0"/>
                <a:cs typeface="Calibri" panose="020F0502020204030204" pitchFamily="34" charset="0"/>
              </a:rPr>
              <a:t>people </a:t>
            </a:r>
            <a:r>
              <a:rPr lang="en-US" sz="1400" b="0" i="0" kern="0" dirty="0">
                <a:solidFill>
                  <a:srgbClr val="002060"/>
                </a:solidFill>
                <a:latin typeface="Calibri" panose="020F0502020204030204" pitchFamily="34" charset="0"/>
                <a:cs typeface="Calibri" panose="020F0502020204030204" pitchFamily="34" charset="0"/>
              </a:rPr>
              <a:t>across Europe, inviting them to rediscover </a:t>
            </a:r>
            <a:r>
              <a:rPr lang="en-US" sz="1400" b="0" i="0" kern="0" dirty="0">
                <a:solidFill>
                  <a:srgbClr val="E28B34"/>
                </a:solidFill>
                <a:latin typeface="Calibri" panose="020F0502020204030204" pitchFamily="34" charset="0"/>
                <a:cs typeface="Calibri" panose="020F0502020204030204" pitchFamily="34" charset="0"/>
              </a:rPr>
              <a:t>essential European </a:t>
            </a:r>
            <a:r>
              <a:rPr lang="en-US" sz="1400" b="0" i="0" kern="0" dirty="0" smtClean="0">
                <a:solidFill>
                  <a:srgbClr val="E28B34"/>
                </a:solidFill>
                <a:latin typeface="Calibri" panose="020F0502020204030204" pitchFamily="34" charset="0"/>
                <a:cs typeface="Calibri" panose="020F0502020204030204" pitchFamily="34" charset="0"/>
              </a:rPr>
              <a:t>values</a:t>
            </a:r>
            <a:r>
              <a:rPr lang="en-US" sz="1400" b="0" i="0" kern="0" dirty="0" smtClean="0">
                <a:solidFill>
                  <a:srgbClr val="002060"/>
                </a:solidFill>
                <a:latin typeface="Calibri" panose="020F0502020204030204" pitchFamily="34" charset="0"/>
                <a:cs typeface="Calibri" panose="020F0502020204030204" pitchFamily="34" charset="0"/>
              </a:rPr>
              <a:t>.</a:t>
            </a:r>
          </a:p>
        </p:txBody>
      </p:sp>
      <p:sp>
        <p:nvSpPr>
          <p:cNvPr id="19" name="Content Placeholder 2"/>
          <p:cNvSpPr txBox="1">
            <a:spLocks/>
          </p:cNvSpPr>
          <p:nvPr/>
        </p:nvSpPr>
        <p:spPr bwMode="auto">
          <a:xfrm>
            <a:off x="6995496" y="4433565"/>
            <a:ext cx="2071867" cy="9153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sz="1400" b="0" i="0" kern="0" dirty="0">
                <a:solidFill>
                  <a:srgbClr val="002060"/>
                </a:solidFill>
                <a:latin typeface="Calibri" panose="020F0502020204030204" pitchFamily="34" charset="0"/>
                <a:cs typeface="Calibri" panose="020F0502020204030204" pitchFamily="34" charset="0"/>
              </a:rPr>
              <a:t>Highlighting people in </a:t>
            </a:r>
            <a:r>
              <a:rPr lang="en-US" sz="1400" b="0" i="0" kern="0" dirty="0">
                <a:solidFill>
                  <a:srgbClr val="E28B34"/>
                </a:solidFill>
                <a:latin typeface="Calibri" panose="020F0502020204030204" pitchFamily="34" charset="0"/>
                <a:cs typeface="Calibri" panose="020F0502020204030204" pitchFamily="34" charset="0"/>
              </a:rPr>
              <a:t>action</a:t>
            </a:r>
            <a:r>
              <a:rPr lang="en-US" sz="1400" b="0" i="0" kern="0" dirty="0">
                <a:solidFill>
                  <a:srgbClr val="002060"/>
                </a:solidFill>
                <a:latin typeface="Calibri" panose="020F0502020204030204" pitchFamily="34" charset="0"/>
                <a:cs typeface="Calibri" panose="020F0502020204030204" pitchFamily="34" charset="0"/>
              </a:rPr>
              <a:t> working on the ground for the </a:t>
            </a:r>
            <a:r>
              <a:rPr lang="en-US" sz="1400" b="0" i="0" kern="0" dirty="0">
                <a:solidFill>
                  <a:srgbClr val="E28B34"/>
                </a:solidFill>
                <a:latin typeface="Calibri" panose="020F0502020204030204" pitchFamily="34" charset="0"/>
                <a:cs typeface="Calibri" panose="020F0502020204030204" pitchFamily="34" charset="0"/>
              </a:rPr>
              <a:t>protection of EU citizens</a:t>
            </a:r>
            <a:r>
              <a:rPr lang="en-US" sz="1400" b="0" i="0" kern="0" dirty="0">
                <a:solidFill>
                  <a:srgbClr val="002060"/>
                </a:solidFill>
                <a:latin typeface="Calibri" panose="020F0502020204030204" pitchFamily="34" charset="0"/>
                <a:cs typeface="Calibri" panose="020F0502020204030204" pitchFamily="34" charset="0"/>
              </a:rPr>
              <a:t>.</a:t>
            </a:r>
            <a:endParaRPr lang="en-US" sz="1400" b="0" i="0" kern="0" dirty="0" smtClean="0">
              <a:solidFill>
                <a:srgbClr val="002060"/>
              </a:solidFill>
              <a:latin typeface="Calibri" panose="020F0502020204030204" pitchFamily="34" charset="0"/>
              <a:cs typeface="Calibri" panose="020F0502020204030204" pitchFamily="34" charset="0"/>
            </a:endParaRPr>
          </a:p>
        </p:txBody>
      </p:sp>
      <p:sp>
        <p:nvSpPr>
          <p:cNvPr id="2" name="Rectangle 1"/>
          <p:cNvSpPr/>
          <p:nvPr/>
        </p:nvSpPr>
        <p:spPr>
          <a:xfrm>
            <a:off x="162534" y="5395895"/>
            <a:ext cx="2105210" cy="307777"/>
          </a:xfrm>
          <a:prstGeom prst="rect">
            <a:avLst/>
          </a:prstGeom>
        </p:spPr>
        <p:txBody>
          <a:bodyPr wrap="square">
            <a:spAutoFit/>
          </a:bodyPr>
          <a:lstStyle/>
          <a:p>
            <a:r>
              <a:rPr lang="en-US" sz="1400" dirty="0" smtClean="0">
                <a:solidFill>
                  <a:srgbClr val="E48C32"/>
                </a:solidFill>
                <a:latin typeface="Calibri" panose="020F0502020204030204" pitchFamily="34" charset="0"/>
                <a:cs typeface="Calibri" panose="020F0502020204030204" pitchFamily="34" charset="0"/>
              </a:rPr>
              <a:t>www.europa.eu/</a:t>
            </a:r>
            <a:r>
              <a:rPr lang="en-US" sz="1400" dirty="0" smtClean="0">
                <a:solidFill>
                  <a:srgbClr val="002060"/>
                </a:solidFill>
                <a:latin typeface="Calibri" panose="020F0502020204030204" pitchFamily="34" charset="0"/>
                <a:cs typeface="Calibri" panose="020F0502020204030204" pitchFamily="34" charset="0"/>
              </a:rPr>
              <a:t>investeu</a:t>
            </a:r>
            <a:endParaRPr lang="en-IE" sz="1400" dirty="0">
              <a:solidFill>
                <a:srgbClr val="002060"/>
              </a:solidFill>
            </a:endParaRPr>
          </a:p>
        </p:txBody>
      </p:sp>
      <p:sp>
        <p:nvSpPr>
          <p:cNvPr id="14" name="Rectangle 13"/>
          <p:cNvSpPr/>
          <p:nvPr/>
        </p:nvSpPr>
        <p:spPr>
          <a:xfrm>
            <a:off x="2987824" y="5395895"/>
            <a:ext cx="2304256" cy="307777"/>
          </a:xfrm>
          <a:prstGeom prst="rect">
            <a:avLst/>
          </a:prstGeom>
        </p:spPr>
        <p:txBody>
          <a:bodyPr wrap="square">
            <a:spAutoFit/>
          </a:bodyPr>
          <a:lstStyle/>
          <a:p>
            <a:r>
              <a:rPr lang="en-US" sz="1400" dirty="0" smtClean="0">
                <a:solidFill>
                  <a:srgbClr val="E48C32"/>
                </a:solidFill>
                <a:latin typeface="Calibri" panose="020F0502020204030204" pitchFamily="34" charset="0"/>
                <a:cs typeface="Calibri" panose="020F0502020204030204" pitchFamily="34" charset="0"/>
              </a:rPr>
              <a:t>www.europa.eu/</a:t>
            </a:r>
            <a:r>
              <a:rPr lang="en-US" sz="1400" dirty="0" smtClean="0">
                <a:solidFill>
                  <a:srgbClr val="002060"/>
                </a:solidFill>
                <a:latin typeface="Calibri" panose="020F0502020204030204" pitchFamily="34" charset="0"/>
                <a:cs typeface="Calibri" panose="020F0502020204030204" pitchFamily="34" charset="0"/>
              </a:rPr>
              <a:t>euandme</a:t>
            </a:r>
            <a:endParaRPr lang="en-IE" sz="1400" dirty="0">
              <a:solidFill>
                <a:srgbClr val="002060"/>
              </a:solidFill>
            </a:endParaRPr>
          </a:p>
        </p:txBody>
      </p:sp>
      <p:sp>
        <p:nvSpPr>
          <p:cNvPr id="16" name="Rectangle 15"/>
          <p:cNvSpPr/>
          <p:nvPr/>
        </p:nvSpPr>
        <p:spPr>
          <a:xfrm>
            <a:off x="6024511" y="5384257"/>
            <a:ext cx="2304256" cy="307777"/>
          </a:xfrm>
          <a:prstGeom prst="rect">
            <a:avLst/>
          </a:prstGeom>
        </p:spPr>
        <p:txBody>
          <a:bodyPr wrap="square">
            <a:spAutoFit/>
          </a:bodyPr>
          <a:lstStyle/>
          <a:p>
            <a:r>
              <a:rPr lang="en-US" sz="1400" dirty="0" smtClean="0">
                <a:solidFill>
                  <a:srgbClr val="E48C32"/>
                </a:solidFill>
                <a:latin typeface="Calibri" panose="020F0502020204030204" pitchFamily="34" charset="0"/>
                <a:cs typeface="Calibri" panose="020F0502020204030204" pitchFamily="34" charset="0"/>
              </a:rPr>
              <a:t>www.europa.eu/</a:t>
            </a:r>
            <a:r>
              <a:rPr lang="en-US" sz="1400" dirty="0" smtClean="0">
                <a:solidFill>
                  <a:srgbClr val="002060"/>
                </a:solidFill>
                <a:latin typeface="Calibri" panose="020F0502020204030204" pitchFamily="34" charset="0"/>
                <a:cs typeface="Calibri" panose="020F0502020204030204" pitchFamily="34" charset="0"/>
              </a:rPr>
              <a:t>euprotects</a:t>
            </a:r>
            <a:endParaRPr lang="en-IE" sz="1400" dirty="0">
              <a:solidFill>
                <a:srgbClr val="002060"/>
              </a:solidFill>
            </a:endParaRPr>
          </a:p>
        </p:txBody>
      </p:sp>
      <p:sp>
        <p:nvSpPr>
          <p:cNvPr id="25" name="Content Placeholder 2"/>
          <p:cNvSpPr txBox="1">
            <a:spLocks/>
          </p:cNvSpPr>
          <p:nvPr/>
        </p:nvSpPr>
        <p:spPr bwMode="auto">
          <a:xfrm>
            <a:off x="162534" y="5949280"/>
            <a:ext cx="3688885" cy="7645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Font typeface="Arial" pitchFamily="34" charset="0"/>
              <a:buNone/>
            </a:pPr>
            <a:r>
              <a:rPr lang="en-US" sz="1400" i="0" kern="0" dirty="0" smtClean="0">
                <a:solidFill>
                  <a:srgbClr val="00B0F0"/>
                </a:solidFill>
                <a:latin typeface="Calibri" panose="020F0502020204030204" pitchFamily="34" charset="0"/>
                <a:cs typeface="Calibri" panose="020F0502020204030204" pitchFamily="34" charset="0"/>
              </a:rPr>
              <a:t>PLUS: </a:t>
            </a:r>
            <a:r>
              <a:rPr lang="en-US" sz="1400" kern="0" dirty="0" smtClean="0">
                <a:solidFill>
                  <a:srgbClr val="002060"/>
                </a:solidFill>
                <a:latin typeface="Calibri" panose="020F0502020204030204" pitchFamily="34" charset="0"/>
                <a:cs typeface="Calibri" panose="020F0502020204030204" pitchFamily="34" charset="0"/>
              </a:rPr>
              <a:t>A Day in the Life of an EU citizen</a:t>
            </a:r>
          </a:p>
          <a:p>
            <a:pPr marL="0" indent="0">
              <a:buFont typeface="Arial" pitchFamily="34" charset="0"/>
              <a:buNone/>
            </a:pPr>
            <a:r>
              <a:rPr lang="en-US" sz="1300" b="0" kern="0" dirty="0" smtClean="0">
                <a:solidFill>
                  <a:srgbClr val="002060"/>
                </a:solidFill>
                <a:latin typeface="Calibri" panose="020F0502020204030204" pitchFamily="34" charset="0"/>
                <a:cs typeface="Calibri" panose="020F0502020204030204" pitchFamily="34" charset="0"/>
              </a:rPr>
              <a:t>Series of short clips for each Member State, </a:t>
            </a:r>
          </a:p>
          <a:p>
            <a:pPr marL="0" indent="0">
              <a:buFont typeface="Arial" pitchFamily="34" charset="0"/>
              <a:buNone/>
            </a:pPr>
            <a:r>
              <a:rPr lang="en-US" sz="1300" b="0" kern="0" dirty="0" smtClean="0">
                <a:solidFill>
                  <a:srgbClr val="002060"/>
                </a:solidFill>
                <a:latin typeface="Calibri" panose="020F0502020204030204" pitchFamily="34" charset="0"/>
                <a:cs typeface="Calibri" panose="020F0502020204030204" pitchFamily="34" charset="0"/>
              </a:rPr>
              <a:t>showing how the EU is improving everyday life. </a:t>
            </a:r>
          </a:p>
          <a:p>
            <a:endParaRPr lang="en-US" sz="1400" b="0" i="0" kern="0" dirty="0" smtClean="0">
              <a:solidFill>
                <a:srgbClr val="002060"/>
              </a:solidFill>
              <a:latin typeface="Calibri" panose="020F0502020204030204" pitchFamily="34" charset="0"/>
              <a:cs typeface="Calibri" panose="020F0502020204030204" pitchFamily="34" charset="0"/>
            </a:endParaRPr>
          </a:p>
          <a:p>
            <a:pPr marL="0" indent="0">
              <a:buFont typeface="Arial" pitchFamily="34" charset="0"/>
              <a:buNone/>
            </a:pPr>
            <a:endParaRPr lang="en-US" sz="1400" b="0" i="0" kern="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97106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39552" y="5740920"/>
            <a:ext cx="2376451" cy="323165"/>
          </a:xfrm>
          <a:prstGeom prst="rect">
            <a:avLst/>
          </a:prstGeom>
        </p:spPr>
        <p:txBody>
          <a:bodyPr wrap="square">
            <a:spAutoFit/>
          </a:bodyPr>
          <a:lstStyle/>
          <a:p>
            <a:r>
              <a:rPr lang="en-US" sz="1500" kern="0" dirty="0" smtClean="0">
                <a:solidFill>
                  <a:srgbClr val="E48C32"/>
                </a:solidFill>
                <a:latin typeface="Calibri" panose="020F0502020204030204" pitchFamily="34" charset="0"/>
                <a:cs typeface="Calibri" panose="020F0502020204030204" pitchFamily="34" charset="0"/>
              </a:rPr>
              <a:t>What Europe Does for Me</a:t>
            </a:r>
            <a:endParaRPr lang="en-IE" sz="1500" dirty="0">
              <a:solidFill>
                <a:srgbClr val="E48C32"/>
              </a:solidFill>
              <a:latin typeface="Calibri" panose="020F0502020204030204" pitchFamily="34" charset="0"/>
              <a:cs typeface="Calibri" panose="020F0502020204030204" pitchFamily="34" charset="0"/>
            </a:endParaRPr>
          </a:p>
        </p:txBody>
      </p:sp>
      <p:sp>
        <p:nvSpPr>
          <p:cNvPr id="14" name="Rectangle 13"/>
          <p:cNvSpPr/>
          <p:nvPr/>
        </p:nvSpPr>
        <p:spPr>
          <a:xfrm>
            <a:off x="4572000" y="5740920"/>
            <a:ext cx="1584364" cy="323165"/>
          </a:xfrm>
          <a:prstGeom prst="rect">
            <a:avLst/>
          </a:prstGeom>
        </p:spPr>
        <p:txBody>
          <a:bodyPr wrap="square">
            <a:spAutoFit/>
          </a:bodyPr>
          <a:lstStyle/>
          <a:p>
            <a:r>
              <a:rPr lang="en-US" sz="1500" kern="0" dirty="0" smtClean="0">
                <a:solidFill>
                  <a:srgbClr val="E48C32"/>
                </a:solidFill>
                <a:latin typeface="Calibri" panose="020F0502020204030204" pitchFamily="34" charset="0"/>
                <a:cs typeface="Calibri" panose="020F0502020204030204" pitchFamily="34" charset="0"/>
              </a:rPr>
              <a:t>Citizens’ App</a:t>
            </a:r>
            <a:endParaRPr lang="en-IE" sz="1500" dirty="0">
              <a:solidFill>
                <a:srgbClr val="E48C32"/>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a:stretch>
            <a:fillRect/>
          </a:stretch>
        </p:blipFill>
        <p:spPr>
          <a:xfrm>
            <a:off x="611560" y="3617113"/>
            <a:ext cx="3736356" cy="1995504"/>
          </a:xfrm>
          <a:prstGeom prst="rect">
            <a:avLst/>
          </a:prstGeom>
          <a:effectLst>
            <a:outerShdw blurRad="50800" dist="38100" dir="2700000" algn="ctr" rotWithShape="0">
              <a:srgbClr val="000000">
                <a:alpha val="30000"/>
              </a:srgbClr>
            </a:outerShdw>
          </a:effectLst>
        </p:spPr>
      </p:pic>
      <p:pic>
        <p:nvPicPr>
          <p:cNvPr id="6" name="Picture 5"/>
          <p:cNvPicPr>
            <a:picLocks noChangeAspect="1"/>
          </p:cNvPicPr>
          <p:nvPr/>
        </p:nvPicPr>
        <p:blipFill>
          <a:blip r:embed="rId4"/>
          <a:stretch>
            <a:fillRect/>
          </a:stretch>
        </p:blipFill>
        <p:spPr>
          <a:xfrm>
            <a:off x="4572000" y="3569856"/>
            <a:ext cx="4032448" cy="2077924"/>
          </a:xfrm>
          <a:prstGeom prst="rect">
            <a:avLst/>
          </a:prstGeom>
          <a:effectLst>
            <a:outerShdw blurRad="50800" dist="38100" dir="5400000" algn="ctr" rotWithShape="0">
              <a:srgbClr val="000000">
                <a:alpha val="30000"/>
              </a:srgbClr>
            </a:outerShdw>
          </a:effectLst>
        </p:spPr>
      </p:pic>
      <p:sp>
        <p:nvSpPr>
          <p:cNvPr id="12" name="Rectangle 11"/>
          <p:cNvSpPr/>
          <p:nvPr/>
        </p:nvSpPr>
        <p:spPr>
          <a:xfrm>
            <a:off x="0" y="432504"/>
            <a:ext cx="9144000" cy="492443"/>
          </a:xfrm>
          <a:prstGeom prst="rect">
            <a:avLst/>
          </a:prstGeom>
        </p:spPr>
        <p:txBody>
          <a:bodyPr wrap="square">
            <a:spAutoFit/>
          </a:bodyPr>
          <a:lstStyle/>
          <a:p>
            <a:pPr algn="ctr"/>
            <a:r>
              <a:rPr lang="en-US" sz="2600" kern="0" dirty="0" smtClean="0">
                <a:solidFill>
                  <a:srgbClr val="E48C32"/>
                </a:solidFill>
                <a:latin typeface="Arial" panose="020B0604020202020204" pitchFamily="34" charset="0"/>
                <a:cs typeface="Arial" panose="020B0604020202020204" pitchFamily="34" charset="0"/>
              </a:rPr>
              <a:t>What Europe does</a:t>
            </a:r>
            <a:endParaRPr lang="en-US" sz="2600" dirty="0"/>
          </a:p>
        </p:txBody>
      </p:sp>
      <p:pic>
        <p:nvPicPr>
          <p:cNvPr id="2" name="Picture 1"/>
          <p:cNvPicPr>
            <a:picLocks noChangeAspect="1"/>
          </p:cNvPicPr>
          <p:nvPr/>
        </p:nvPicPr>
        <p:blipFill>
          <a:blip r:embed="rId5"/>
          <a:stretch>
            <a:fillRect/>
          </a:stretch>
        </p:blipFill>
        <p:spPr>
          <a:xfrm>
            <a:off x="611560" y="1307889"/>
            <a:ext cx="3736356" cy="1658509"/>
          </a:xfrm>
          <a:prstGeom prst="rect">
            <a:avLst/>
          </a:prstGeom>
          <a:effectLst>
            <a:outerShdw blurRad="50800" dist="38100" dir="2700000" algn="tl" rotWithShape="0">
              <a:prstClr val="black">
                <a:alpha val="30000"/>
              </a:prstClr>
            </a:outerShdw>
          </a:effectLst>
        </p:spPr>
      </p:pic>
      <p:sp>
        <p:nvSpPr>
          <p:cNvPr id="15" name="Rectangle 14"/>
          <p:cNvSpPr/>
          <p:nvPr/>
        </p:nvSpPr>
        <p:spPr>
          <a:xfrm>
            <a:off x="539551" y="3092102"/>
            <a:ext cx="3808365" cy="323165"/>
          </a:xfrm>
          <a:prstGeom prst="rect">
            <a:avLst/>
          </a:prstGeom>
        </p:spPr>
        <p:txBody>
          <a:bodyPr wrap="square">
            <a:spAutoFit/>
          </a:bodyPr>
          <a:lstStyle/>
          <a:p>
            <a:r>
              <a:rPr lang="en-US" sz="1500" kern="0" dirty="0" smtClean="0">
                <a:solidFill>
                  <a:srgbClr val="E48C32"/>
                </a:solidFill>
                <a:latin typeface="Calibri" panose="020F0502020204030204" pitchFamily="34" charset="0"/>
                <a:cs typeface="Calibri" panose="020F0502020204030204" pitchFamily="34" charset="0"/>
              </a:rPr>
              <a:t>Factsheets on the Commission’s 10 priorities</a:t>
            </a:r>
            <a:endParaRPr lang="en-IE" sz="1500" dirty="0">
              <a:solidFill>
                <a:srgbClr val="E48C32"/>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6"/>
          <a:srcRect t="13375" r="21205" b="18666"/>
          <a:stretch/>
        </p:blipFill>
        <p:spPr>
          <a:xfrm>
            <a:off x="4590783" y="1196752"/>
            <a:ext cx="4013665" cy="1800200"/>
          </a:xfrm>
          <a:prstGeom prst="rect">
            <a:avLst/>
          </a:prstGeom>
          <a:effectLst>
            <a:outerShdw blurRad="50800" dist="38100" dir="2700000" algn="tl" rotWithShape="0">
              <a:prstClr val="black">
                <a:alpha val="30000"/>
              </a:prstClr>
            </a:outerShdw>
          </a:effectLst>
        </p:spPr>
      </p:pic>
      <p:sp>
        <p:nvSpPr>
          <p:cNvPr id="16" name="Rectangle 15"/>
          <p:cNvSpPr/>
          <p:nvPr/>
        </p:nvSpPr>
        <p:spPr>
          <a:xfrm>
            <a:off x="4508051" y="3107174"/>
            <a:ext cx="3808365" cy="323165"/>
          </a:xfrm>
          <a:prstGeom prst="rect">
            <a:avLst/>
          </a:prstGeom>
        </p:spPr>
        <p:txBody>
          <a:bodyPr wrap="square">
            <a:spAutoFit/>
          </a:bodyPr>
          <a:lstStyle/>
          <a:p>
            <a:r>
              <a:rPr lang="en-US" sz="1500" kern="0" dirty="0" smtClean="0">
                <a:solidFill>
                  <a:srgbClr val="E48C32"/>
                </a:solidFill>
                <a:latin typeface="Calibri" panose="020F0502020204030204" pitchFamily="34" charset="0"/>
                <a:cs typeface="Calibri" panose="020F0502020204030204" pitchFamily="34" charset="0"/>
              </a:rPr>
              <a:t>EU projects</a:t>
            </a:r>
            <a:endParaRPr lang="en-IE" sz="1500" dirty="0">
              <a:solidFill>
                <a:srgbClr val="E48C3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87231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18011"/>
            <a:ext cx="9144000" cy="492443"/>
          </a:xfrm>
          <a:prstGeom prst="rect">
            <a:avLst/>
          </a:prstGeom>
        </p:spPr>
        <p:txBody>
          <a:bodyPr wrap="square">
            <a:spAutoFit/>
          </a:bodyPr>
          <a:lstStyle/>
          <a:p>
            <a:pPr algn="ctr"/>
            <a:r>
              <a:rPr lang="en-US" sz="2600" kern="0" dirty="0" smtClean="0">
                <a:solidFill>
                  <a:srgbClr val="E48C32"/>
                </a:solidFill>
                <a:latin typeface="Arial" panose="020B0604020202020204" pitchFamily="34" charset="0"/>
                <a:cs typeface="Arial" panose="020B0604020202020204" pitchFamily="34" charset="0"/>
              </a:rPr>
              <a:t>Social media: </a:t>
            </a:r>
            <a:r>
              <a:rPr lang="en-US" sz="2600" i="1" kern="0" dirty="0" smtClean="0">
                <a:solidFill>
                  <a:srgbClr val="E48C32"/>
                </a:solidFill>
                <a:latin typeface="Arial" panose="020B0604020202020204" pitchFamily="34" charset="0"/>
                <a:cs typeface="Arial" panose="020B0604020202020204" pitchFamily="34" charset="0"/>
              </a:rPr>
              <a:t>#EUelections2019</a:t>
            </a:r>
            <a:endParaRPr lang="en-US" sz="2600" i="1" dirty="0"/>
          </a:p>
        </p:txBody>
      </p:sp>
      <p:pic>
        <p:nvPicPr>
          <p:cNvPr id="7" name="Picture 6"/>
          <p:cNvPicPr>
            <a:picLocks noChangeAspect="1"/>
          </p:cNvPicPr>
          <p:nvPr/>
        </p:nvPicPr>
        <p:blipFill>
          <a:blip r:embed="rId3"/>
          <a:stretch>
            <a:fillRect/>
          </a:stretch>
        </p:blipFill>
        <p:spPr>
          <a:xfrm>
            <a:off x="467545" y="3301911"/>
            <a:ext cx="2808312" cy="1999786"/>
          </a:xfrm>
          <a:prstGeom prst="rect">
            <a:avLst/>
          </a:prstGeom>
          <a:effectLst>
            <a:outerShdw blurRad="50800" dist="38100" dir="2700000" algn="tl" rotWithShape="0">
              <a:prstClr val="black">
                <a:alpha val="20000"/>
              </a:prstClr>
            </a:outerShdw>
          </a:effectLst>
        </p:spPr>
      </p:pic>
      <p:pic>
        <p:nvPicPr>
          <p:cNvPr id="8" name="Picture 7"/>
          <p:cNvPicPr>
            <a:picLocks noChangeAspect="1"/>
          </p:cNvPicPr>
          <p:nvPr/>
        </p:nvPicPr>
        <p:blipFill rotWithShape="1">
          <a:blip r:embed="rId4"/>
          <a:srcRect b="22818"/>
          <a:stretch/>
        </p:blipFill>
        <p:spPr>
          <a:xfrm>
            <a:off x="2987824" y="1146551"/>
            <a:ext cx="2919471" cy="1953378"/>
          </a:xfrm>
          <a:prstGeom prst="rect">
            <a:avLst/>
          </a:prstGeom>
          <a:effectLst>
            <a:outerShdw blurRad="50800" dist="38100" dir="2700000" algn="tl" rotWithShape="0">
              <a:prstClr val="black">
                <a:alpha val="20000"/>
              </a:prstClr>
            </a:outerShdw>
          </a:effectLst>
        </p:spPr>
      </p:pic>
      <p:pic>
        <p:nvPicPr>
          <p:cNvPr id="9" name="Picture 8"/>
          <p:cNvPicPr>
            <a:picLocks noChangeAspect="1"/>
          </p:cNvPicPr>
          <p:nvPr/>
        </p:nvPicPr>
        <p:blipFill>
          <a:blip r:embed="rId5"/>
          <a:stretch>
            <a:fillRect/>
          </a:stretch>
        </p:blipFill>
        <p:spPr>
          <a:xfrm>
            <a:off x="6032096" y="1147812"/>
            <a:ext cx="2347382" cy="1952118"/>
          </a:xfrm>
          <a:prstGeom prst="rect">
            <a:avLst/>
          </a:prstGeom>
          <a:effectLst>
            <a:outerShdw blurRad="50800" dist="38100" dir="2700000" algn="tl" rotWithShape="0">
              <a:prstClr val="black">
                <a:alpha val="20000"/>
              </a:prstClr>
            </a:outerShdw>
          </a:effectLst>
        </p:spPr>
      </p:pic>
      <p:pic>
        <p:nvPicPr>
          <p:cNvPr id="10" name="Picture 9"/>
          <p:cNvPicPr>
            <a:picLocks noChangeAspect="1"/>
          </p:cNvPicPr>
          <p:nvPr/>
        </p:nvPicPr>
        <p:blipFill rotWithShape="1">
          <a:blip r:embed="rId6"/>
          <a:srcRect b="7990"/>
          <a:stretch/>
        </p:blipFill>
        <p:spPr>
          <a:xfrm>
            <a:off x="467544" y="1167572"/>
            <a:ext cx="2395479" cy="1932357"/>
          </a:xfrm>
          <a:prstGeom prst="rect">
            <a:avLst/>
          </a:prstGeom>
          <a:effectLst>
            <a:outerShdw blurRad="50800" dist="38100" dir="2700000" algn="tl" rotWithShape="0">
              <a:prstClr val="black">
                <a:alpha val="20000"/>
              </a:prstClr>
            </a:outerShdw>
          </a:effec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15565" y="3237710"/>
            <a:ext cx="2063987" cy="2063987"/>
          </a:xfrm>
          <a:prstGeom prst="rect">
            <a:avLst/>
          </a:prstGeom>
          <a:effectLst>
            <a:outerShdw blurRad="50800" dist="38100" dir="2700000" algn="tl" rotWithShape="0">
              <a:prstClr val="black">
                <a:alpha val="20000"/>
              </a:prstClr>
            </a:outerShdw>
          </a:effectLst>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80112" y="3212976"/>
            <a:ext cx="2088232" cy="2088722"/>
          </a:xfrm>
          <a:prstGeom prst="rect">
            <a:avLst/>
          </a:prstGeom>
          <a:effectLst>
            <a:outerShdw blurRad="50800" dist="38100" dir="2700000" algn="tl" rotWithShape="0">
              <a:prstClr val="black">
                <a:alpha val="20000"/>
              </a:prstClr>
            </a:outerShdw>
          </a:effectLst>
        </p:spPr>
      </p:pic>
      <p:sp>
        <p:nvSpPr>
          <p:cNvPr id="13" name="Rectangle 12"/>
          <p:cNvSpPr/>
          <p:nvPr/>
        </p:nvSpPr>
        <p:spPr>
          <a:xfrm>
            <a:off x="395536" y="5467290"/>
            <a:ext cx="8136904" cy="553998"/>
          </a:xfrm>
          <a:prstGeom prst="rect">
            <a:avLst/>
          </a:prstGeom>
        </p:spPr>
        <p:txBody>
          <a:bodyPr wrap="square">
            <a:spAutoFit/>
          </a:bodyPr>
          <a:lstStyle/>
          <a:p>
            <a:pPr marL="285750" indent="-285750">
              <a:buFont typeface="Arial" panose="020B0604020202020204" pitchFamily="34" charset="0"/>
              <a:buChar char="•"/>
            </a:pPr>
            <a:r>
              <a:rPr lang="en-US" sz="1500" kern="0" dirty="0" smtClean="0">
                <a:solidFill>
                  <a:srgbClr val="002060"/>
                </a:solidFill>
                <a:latin typeface="Calibri" panose="020F0502020204030204" pitchFamily="34" charset="0"/>
                <a:cs typeface="Calibri" panose="020F0502020204030204" pitchFamily="34" charset="0"/>
              </a:rPr>
              <a:t>+100 European Elections-related contents </a:t>
            </a:r>
            <a:r>
              <a:rPr lang="en-US" sz="1500" b="0" kern="0" dirty="0" smtClean="0">
                <a:solidFill>
                  <a:srgbClr val="002060"/>
                </a:solidFill>
                <a:latin typeface="Calibri" panose="020F0502020204030204" pitchFamily="34" charset="0"/>
                <a:cs typeface="Calibri" panose="020F0502020204030204" pitchFamily="34" charset="0"/>
              </a:rPr>
              <a:t>since 2018.</a:t>
            </a:r>
          </a:p>
          <a:p>
            <a:pPr marL="285750" indent="-285750">
              <a:buFont typeface="Arial" panose="020B0604020202020204" pitchFamily="34" charset="0"/>
              <a:buChar char="•"/>
            </a:pPr>
            <a:r>
              <a:rPr lang="en-US" sz="1500" kern="0" dirty="0" smtClean="0">
                <a:solidFill>
                  <a:srgbClr val="002060"/>
                </a:solidFill>
                <a:latin typeface="Calibri" panose="020F0502020204030204" pitchFamily="34" charset="0"/>
                <a:cs typeface="Calibri" panose="020F0502020204030204" pitchFamily="34" charset="0"/>
              </a:rPr>
              <a:t>96,000</a:t>
            </a:r>
            <a:r>
              <a:rPr lang="en-US" sz="1500" b="0" kern="0" dirty="0" smtClean="0">
                <a:solidFill>
                  <a:srgbClr val="002060"/>
                </a:solidFill>
                <a:latin typeface="Calibri" panose="020F0502020204030204" pitchFamily="34" charset="0"/>
                <a:cs typeface="Calibri" panose="020F0502020204030204" pitchFamily="34" charset="0"/>
              </a:rPr>
              <a:t> engagements, </a:t>
            </a:r>
            <a:r>
              <a:rPr lang="en-US" sz="1500" kern="0" dirty="0" smtClean="0">
                <a:solidFill>
                  <a:srgbClr val="002060"/>
                </a:solidFill>
                <a:latin typeface="Calibri" panose="020F0502020204030204" pitchFamily="34" charset="0"/>
                <a:cs typeface="Calibri" panose="020F0502020204030204" pitchFamily="34" charset="0"/>
              </a:rPr>
              <a:t>4 million </a:t>
            </a:r>
            <a:r>
              <a:rPr lang="en-US" sz="1500" b="0" kern="0" dirty="0" smtClean="0">
                <a:solidFill>
                  <a:srgbClr val="002060"/>
                </a:solidFill>
                <a:latin typeface="Calibri" panose="020F0502020204030204" pitchFamily="34" charset="0"/>
                <a:cs typeface="Calibri" panose="020F0502020204030204" pitchFamily="34" charset="0"/>
              </a:rPr>
              <a:t>Twitter impressions, </a:t>
            </a:r>
            <a:r>
              <a:rPr lang="en-US" sz="1500" kern="0" dirty="0" smtClean="0">
                <a:solidFill>
                  <a:srgbClr val="002060"/>
                </a:solidFill>
                <a:latin typeface="Calibri" panose="020F0502020204030204" pitchFamily="34" charset="0"/>
                <a:cs typeface="Calibri" panose="020F0502020204030204" pitchFamily="34" charset="0"/>
              </a:rPr>
              <a:t>2 million </a:t>
            </a:r>
            <a:r>
              <a:rPr lang="en-US" sz="1500" b="0" kern="0" dirty="0" smtClean="0">
                <a:solidFill>
                  <a:srgbClr val="002060"/>
                </a:solidFill>
                <a:latin typeface="Calibri" panose="020F0502020204030204" pitchFamily="34" charset="0"/>
                <a:cs typeface="Calibri" panose="020F0502020204030204" pitchFamily="34" charset="0"/>
              </a:rPr>
              <a:t>Facebook/Instagram users reached.</a:t>
            </a:r>
          </a:p>
        </p:txBody>
      </p:sp>
    </p:spTree>
    <p:extLst>
      <p:ext uri="{BB962C8B-B14F-4D97-AF65-F5344CB8AC3E}">
        <p14:creationId xmlns:p14="http://schemas.microsoft.com/office/powerpoint/2010/main" val="3705606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9293" t="11922" r="17636" b="49160"/>
          <a:stretch/>
        </p:blipFill>
        <p:spPr>
          <a:xfrm rot="10800000">
            <a:off x="0" y="2753544"/>
            <a:ext cx="9144000" cy="4104456"/>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636" t="5093" r="1819" b="248"/>
          <a:stretch/>
        </p:blipFill>
        <p:spPr>
          <a:xfrm>
            <a:off x="6688352" y="4365104"/>
            <a:ext cx="2060112" cy="2060112"/>
          </a:xfrm>
          <a:prstGeom prst="rect">
            <a:avLst/>
          </a:prstGeom>
          <a:effectLst>
            <a:outerShdw blurRad="50800" dist="38100" dir="2700000" algn="tl" rotWithShape="0">
              <a:schemeClr val="bg1">
                <a:alpha val="40000"/>
              </a:schemeClr>
            </a:outerShdw>
          </a:effectLst>
        </p:spPr>
      </p:pic>
      <p:sp>
        <p:nvSpPr>
          <p:cNvPr id="3" name="Rectangle 2"/>
          <p:cNvSpPr/>
          <p:nvPr/>
        </p:nvSpPr>
        <p:spPr>
          <a:xfrm>
            <a:off x="972000" y="3284984"/>
            <a:ext cx="1224136" cy="400110"/>
          </a:xfrm>
          <a:prstGeom prst="rect">
            <a:avLst/>
          </a:prstGeom>
        </p:spPr>
        <p:txBody>
          <a:bodyPr wrap="square">
            <a:spAutoFit/>
          </a:bodyPr>
          <a:lstStyle/>
          <a:p>
            <a:r>
              <a:rPr lang="en-US" sz="2000" kern="0" dirty="0" smtClean="0">
                <a:solidFill>
                  <a:srgbClr val="E48C32"/>
                </a:solidFill>
                <a:latin typeface="Arial" panose="020B0604020202020204" pitchFamily="34" charset="0"/>
                <a:cs typeface="Arial" panose="020B0604020202020204" pitchFamily="34" charset="0"/>
              </a:rPr>
              <a:t>Content</a:t>
            </a:r>
          </a:p>
        </p:txBody>
      </p:sp>
      <p:sp>
        <p:nvSpPr>
          <p:cNvPr id="4" name="Rectangle 3"/>
          <p:cNvSpPr/>
          <p:nvPr/>
        </p:nvSpPr>
        <p:spPr>
          <a:xfrm>
            <a:off x="611560" y="3920859"/>
            <a:ext cx="2574551" cy="1708160"/>
          </a:xfrm>
          <a:prstGeom prst="rect">
            <a:avLst/>
          </a:prstGeom>
        </p:spPr>
        <p:txBody>
          <a:bodyPr wrap="none">
            <a:spAutoFit/>
          </a:bodyPr>
          <a:lstStyle/>
          <a:p>
            <a:pPr marL="400050" indent="-400050">
              <a:buFont typeface="+mj-lt"/>
              <a:buAutoNum type="arabicPeriod"/>
            </a:pPr>
            <a:r>
              <a:rPr lang="en-GB" sz="1500" b="0" dirty="0" smtClean="0">
                <a:solidFill>
                  <a:srgbClr val="002060"/>
                </a:solidFill>
                <a:latin typeface="Calibri" panose="020F0502020204030204" pitchFamily="34" charset="0"/>
                <a:cs typeface="Calibri" panose="020F0502020204030204" pitchFamily="34" charset="0"/>
              </a:rPr>
              <a:t>Political context</a:t>
            </a:r>
          </a:p>
          <a:p>
            <a:pPr marL="400050" indent="-400050">
              <a:buFont typeface="+mj-lt"/>
              <a:buAutoNum type="arabicPeriod"/>
            </a:pPr>
            <a:r>
              <a:rPr lang="de-DE" sz="1500" dirty="0" err="1" smtClean="0">
                <a:solidFill>
                  <a:srgbClr val="002060"/>
                </a:solidFill>
                <a:latin typeface="Calibri" panose="020F0502020204030204" pitchFamily="34" charset="0"/>
                <a:cs typeface="Calibri" panose="020F0502020204030204" pitchFamily="34" charset="0"/>
              </a:rPr>
              <a:t>Why</a:t>
            </a:r>
            <a:r>
              <a:rPr lang="de-DE" sz="1500" dirty="0" smtClean="0">
                <a:solidFill>
                  <a:srgbClr val="002060"/>
                </a:solidFill>
                <a:latin typeface="Calibri" panose="020F0502020204030204" pitchFamily="34" charset="0"/>
                <a:cs typeface="Calibri" panose="020F0502020204030204" pitchFamily="34" charset="0"/>
              </a:rPr>
              <a:t> </a:t>
            </a:r>
            <a:r>
              <a:rPr lang="de-DE" sz="1500" dirty="0" err="1" smtClean="0">
                <a:solidFill>
                  <a:srgbClr val="002060"/>
                </a:solidFill>
                <a:latin typeface="Calibri" panose="020F0502020204030204" pitchFamily="34" charset="0"/>
                <a:cs typeface="Calibri" panose="020F0502020204030204" pitchFamily="34" charset="0"/>
              </a:rPr>
              <a:t>vote</a:t>
            </a:r>
            <a:endParaRPr lang="de-DE" sz="1500" dirty="0" smtClean="0">
              <a:solidFill>
                <a:srgbClr val="002060"/>
              </a:solidFill>
              <a:latin typeface="Calibri" panose="020F0502020204030204" pitchFamily="34" charset="0"/>
              <a:cs typeface="Calibri" panose="020F0502020204030204" pitchFamily="34" charset="0"/>
            </a:endParaRPr>
          </a:p>
          <a:p>
            <a:pPr marL="400050" indent="-400050">
              <a:buFont typeface="+mj-lt"/>
              <a:buAutoNum type="arabicPeriod"/>
            </a:pPr>
            <a:r>
              <a:rPr lang="en-GB" sz="1500" dirty="0" smtClean="0">
                <a:solidFill>
                  <a:srgbClr val="002060"/>
                </a:solidFill>
                <a:latin typeface="Calibri" panose="020F0502020204030204" pitchFamily="34" charset="0"/>
                <a:cs typeface="Calibri" panose="020F0502020204030204" pitchFamily="34" charset="0"/>
              </a:rPr>
              <a:t>What Europe does</a:t>
            </a:r>
          </a:p>
          <a:p>
            <a:pPr marL="400050" indent="-400050">
              <a:buFont typeface="+mj-lt"/>
              <a:buAutoNum type="arabicPeriod"/>
            </a:pPr>
            <a:r>
              <a:rPr lang="en-GB" sz="1500" dirty="0" smtClean="0">
                <a:solidFill>
                  <a:srgbClr val="002060"/>
                </a:solidFill>
                <a:latin typeface="Calibri" panose="020F0502020204030204" pitchFamily="34" charset="0"/>
                <a:cs typeface="Calibri" panose="020F0502020204030204" pitchFamily="34" charset="0"/>
              </a:rPr>
              <a:t>How to vote</a:t>
            </a:r>
          </a:p>
          <a:p>
            <a:pPr marL="400050" indent="-400050">
              <a:buFont typeface="+mj-lt"/>
              <a:buAutoNum type="arabicPeriod"/>
            </a:pPr>
            <a:r>
              <a:rPr lang="en-GB" sz="1500" dirty="0" smtClean="0">
                <a:solidFill>
                  <a:srgbClr val="002060"/>
                </a:solidFill>
                <a:latin typeface="Calibri" panose="020F0502020204030204" pitchFamily="34" charset="0"/>
                <a:cs typeface="Calibri" panose="020F0502020204030204" pitchFamily="34" charset="0"/>
              </a:rPr>
              <a:t>How to engage</a:t>
            </a:r>
          </a:p>
          <a:p>
            <a:pPr marL="400050" indent="-400050">
              <a:buFont typeface="+mj-lt"/>
              <a:buAutoNum type="arabicPeriod"/>
            </a:pPr>
            <a:r>
              <a:rPr lang="de-DE" sz="1500" b="0" dirty="0" err="1" smtClean="0">
                <a:solidFill>
                  <a:srgbClr val="002060"/>
                </a:solidFill>
                <a:latin typeface="Calibri" panose="020F0502020204030204" pitchFamily="34" charset="0"/>
              </a:rPr>
              <a:t>What</a:t>
            </a:r>
            <a:r>
              <a:rPr lang="de-DE" sz="1500" b="0" dirty="0" smtClean="0">
                <a:solidFill>
                  <a:srgbClr val="002060"/>
                </a:solidFill>
                <a:latin typeface="Calibri" panose="020F0502020204030204" pitchFamily="34" charset="0"/>
              </a:rPr>
              <a:t> after </a:t>
            </a:r>
            <a:r>
              <a:rPr lang="de-DE" sz="1500" b="0" dirty="0" err="1" smtClean="0">
                <a:solidFill>
                  <a:srgbClr val="002060"/>
                </a:solidFill>
                <a:latin typeface="Calibri" panose="020F0502020204030204" pitchFamily="34" charset="0"/>
              </a:rPr>
              <a:t>the</a:t>
            </a:r>
            <a:r>
              <a:rPr lang="de-DE" sz="1500" b="0" dirty="0" smtClean="0">
                <a:solidFill>
                  <a:srgbClr val="002060"/>
                </a:solidFill>
                <a:latin typeface="Calibri" panose="020F0502020204030204" pitchFamily="34" charset="0"/>
              </a:rPr>
              <a:t> </a:t>
            </a:r>
            <a:r>
              <a:rPr lang="de-DE" sz="1500" b="0" dirty="0" err="1" smtClean="0">
                <a:solidFill>
                  <a:srgbClr val="002060"/>
                </a:solidFill>
                <a:latin typeface="Calibri" panose="020F0502020204030204" pitchFamily="34" charset="0"/>
              </a:rPr>
              <a:t>Elections</a:t>
            </a:r>
            <a:r>
              <a:rPr lang="de-DE" sz="1500" b="0" dirty="0" smtClean="0">
                <a:solidFill>
                  <a:srgbClr val="002060"/>
                </a:solidFill>
                <a:latin typeface="Calibri" panose="020F0502020204030204" pitchFamily="34" charset="0"/>
              </a:rPr>
              <a:t>?</a:t>
            </a:r>
          </a:p>
          <a:p>
            <a:pPr marL="400050" indent="-400050">
              <a:buFont typeface="+mj-lt"/>
              <a:buAutoNum type="arabicPeriod"/>
            </a:pPr>
            <a:r>
              <a:rPr lang="de-DE" sz="1500" b="0" dirty="0" err="1" smtClean="0">
                <a:solidFill>
                  <a:srgbClr val="002060"/>
                </a:solidFill>
                <a:latin typeface="Calibri" panose="020F0502020204030204" pitchFamily="34" charset="0"/>
              </a:rPr>
              <a:t>Contact</a:t>
            </a:r>
            <a:r>
              <a:rPr lang="de-DE" sz="1500" b="0" dirty="0" smtClean="0">
                <a:solidFill>
                  <a:srgbClr val="002060"/>
                </a:solidFill>
                <a:latin typeface="Calibri" panose="020F0502020204030204" pitchFamily="34" charset="0"/>
              </a:rPr>
              <a:t> </a:t>
            </a:r>
            <a:r>
              <a:rPr lang="de-DE" sz="1500" b="0" dirty="0" err="1" smtClean="0">
                <a:solidFill>
                  <a:srgbClr val="002060"/>
                </a:solidFill>
                <a:latin typeface="Calibri" panose="020F0502020204030204" pitchFamily="34" charset="0"/>
              </a:rPr>
              <a:t>the</a:t>
            </a:r>
            <a:r>
              <a:rPr lang="de-DE" sz="1500" b="0" dirty="0" smtClean="0">
                <a:solidFill>
                  <a:srgbClr val="002060"/>
                </a:solidFill>
                <a:latin typeface="Calibri" panose="020F0502020204030204" pitchFamily="34" charset="0"/>
              </a:rPr>
              <a:t> EU</a:t>
            </a:r>
            <a:endParaRPr lang="en-IE" sz="1500" b="0" dirty="0"/>
          </a:p>
        </p:txBody>
      </p:sp>
      <p:sp>
        <p:nvSpPr>
          <p:cNvPr id="6" name="Title 1"/>
          <p:cNvSpPr txBox="1">
            <a:spLocks/>
          </p:cNvSpPr>
          <p:nvPr/>
        </p:nvSpPr>
        <p:spPr bwMode="auto">
          <a:xfrm>
            <a:off x="5796136" y="239027"/>
            <a:ext cx="2952328" cy="12211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0" lvl="0" indent="0" algn="r" defTabSz="457200">
              <a:defRPr/>
            </a:pPr>
            <a:r>
              <a:rPr lang="en-GB" sz="2300" kern="0" dirty="0" smtClean="0">
                <a:solidFill>
                  <a:srgbClr val="E48C32"/>
                </a:solidFill>
                <a:latin typeface="Arial" panose="020B0604020202020204" pitchFamily="34" charset="0"/>
                <a:cs typeface="Arial" panose="020B0604020202020204" pitchFamily="34" charset="0"/>
              </a:rPr>
              <a:t>European</a:t>
            </a:r>
            <a:r>
              <a:rPr kumimoji="0" lang="en-GB" sz="2300" b="1" i="0" u="none" strike="noStrike" kern="0" cap="none" spc="0" normalizeH="0" noProof="0" dirty="0" smtClean="0">
                <a:ln>
                  <a:noFill/>
                </a:ln>
                <a:solidFill>
                  <a:srgbClr val="E48C32"/>
                </a:solidFill>
                <a:effectLst/>
                <a:uLnTx/>
                <a:uFillTx/>
                <a:latin typeface="Arial" panose="020B0604020202020204" pitchFamily="34" charset="0"/>
                <a:cs typeface="Arial" panose="020B0604020202020204" pitchFamily="34" charset="0"/>
              </a:rPr>
              <a:t> </a:t>
            </a:r>
          </a:p>
          <a:p>
            <a:pPr marL="0" lvl="0" indent="0" algn="r" defTabSz="457200">
              <a:defRPr/>
            </a:pPr>
            <a:r>
              <a:rPr kumimoji="0" lang="en-GB" sz="2300" b="1" i="0" u="none" strike="noStrike" kern="0" cap="none" spc="0" normalizeH="0" noProof="0" dirty="0" smtClean="0">
                <a:ln>
                  <a:noFill/>
                </a:ln>
                <a:solidFill>
                  <a:srgbClr val="E48C32"/>
                </a:solidFill>
                <a:effectLst/>
                <a:uLnTx/>
                <a:uFillTx/>
                <a:latin typeface="Arial" panose="020B0604020202020204" pitchFamily="34" charset="0"/>
                <a:cs typeface="Arial" panose="020B0604020202020204" pitchFamily="34" charset="0"/>
              </a:rPr>
              <a:t>Elections 2019 </a:t>
            </a:r>
          </a:p>
          <a:p>
            <a:pPr marL="0" marR="0" lvl="0" indent="0" algn="r" defTabSz="457200" rtl="0" eaLnBrk="1" fontAlgn="base" latinLnBrk="0" hangingPunct="1">
              <a:lnSpc>
                <a:spcPct val="100000"/>
              </a:lnSpc>
              <a:spcBef>
                <a:spcPct val="0"/>
              </a:spcBef>
              <a:spcAft>
                <a:spcPct val="0"/>
              </a:spcAft>
              <a:buClrTx/>
              <a:buSzTx/>
              <a:buFontTx/>
              <a:buNone/>
              <a:tabLst/>
              <a:defRPr/>
            </a:pPr>
            <a:r>
              <a:rPr lang="en-GB" sz="2000" b="0" kern="0" baseline="0" dirty="0" smtClean="0">
                <a:solidFill>
                  <a:srgbClr val="E48C32"/>
                </a:solidFill>
                <a:latin typeface="Arial" panose="020B0604020202020204" pitchFamily="34" charset="0"/>
                <a:cs typeface="Arial" panose="020B0604020202020204" pitchFamily="34" charset="0"/>
              </a:rPr>
              <a:t>23-26 May</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60" y="408196"/>
            <a:ext cx="658689" cy="440956"/>
          </a:xfrm>
          <a:prstGeom prst="rect">
            <a:avLst/>
          </a:prstGeom>
        </p:spPr>
      </p:pic>
    </p:spTree>
    <p:extLst>
      <p:ext uri="{BB962C8B-B14F-4D97-AF65-F5344CB8AC3E}">
        <p14:creationId xmlns:p14="http://schemas.microsoft.com/office/powerpoint/2010/main" val="2306143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18011"/>
            <a:ext cx="9144000" cy="492443"/>
          </a:xfrm>
          <a:prstGeom prst="rect">
            <a:avLst/>
          </a:prstGeom>
        </p:spPr>
        <p:txBody>
          <a:bodyPr wrap="square">
            <a:spAutoFit/>
          </a:bodyPr>
          <a:lstStyle/>
          <a:p>
            <a:pPr algn="ctr"/>
            <a:r>
              <a:rPr lang="en-US" sz="2600" kern="0" dirty="0" smtClean="0">
                <a:solidFill>
                  <a:srgbClr val="E48C32"/>
                </a:solidFill>
                <a:latin typeface="Arial" panose="020B0604020202020204" pitchFamily="34" charset="0"/>
                <a:cs typeface="Arial" panose="020B0604020202020204" pitchFamily="34" charset="0"/>
              </a:rPr>
              <a:t>Cooperation in Member States</a:t>
            </a:r>
            <a:endParaRPr lang="en-US" sz="26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7" y="1340768"/>
            <a:ext cx="2088232" cy="1609993"/>
          </a:xfrm>
          <a:prstGeom prst="rect">
            <a:avLst/>
          </a:prstGeom>
          <a:effectLst>
            <a:outerShdw blurRad="50800" dist="38100" dir="2700000" algn="tl" rotWithShape="0">
              <a:prstClr val="black">
                <a:alpha val="20000"/>
              </a:prst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238664" y="1657882"/>
            <a:ext cx="1609830" cy="975606"/>
          </a:xfrm>
          <a:prstGeom prst="rect">
            <a:avLst/>
          </a:prstGeom>
          <a:effectLst>
            <a:outerShdw blurRad="50800" dist="38100" dir="2700000" algn="tl" rotWithShape="0">
              <a:prstClr val="black">
                <a:alpha val="20000"/>
              </a:prstClr>
            </a:outerShdw>
          </a:effectLst>
        </p:spPr>
      </p:pic>
      <p:sp>
        <p:nvSpPr>
          <p:cNvPr id="5" name="Rectangle 4"/>
          <p:cNvSpPr/>
          <p:nvPr/>
        </p:nvSpPr>
        <p:spPr>
          <a:xfrm>
            <a:off x="300551" y="3022605"/>
            <a:ext cx="3209286" cy="276999"/>
          </a:xfrm>
          <a:prstGeom prst="rect">
            <a:avLst/>
          </a:prstGeom>
        </p:spPr>
        <p:txBody>
          <a:bodyPr wrap="square">
            <a:spAutoFit/>
          </a:bodyPr>
          <a:lstStyle/>
          <a:p>
            <a:r>
              <a:rPr lang="en-GB" sz="1200" b="0" dirty="0" smtClean="0">
                <a:solidFill>
                  <a:srgbClr val="002060"/>
                </a:solidFill>
                <a:latin typeface="Calibri" panose="020F0502020204030204" pitchFamily="34" charset="0"/>
                <a:cs typeface="Calibri" panose="020F0502020204030204" pitchFamily="34" charset="0"/>
              </a:rPr>
              <a:t>This time I’m voting - </a:t>
            </a:r>
            <a:r>
              <a:rPr lang="en-GB" sz="1200" dirty="0" smtClean="0">
                <a:solidFill>
                  <a:srgbClr val="E28B34"/>
                </a:solidFill>
                <a:latin typeface="Calibri" panose="020F0502020204030204" pitchFamily="34" charset="0"/>
                <a:cs typeface="Calibri" panose="020F0502020204030204" pitchFamily="34" charset="0"/>
              </a:rPr>
              <a:t>Riga</a:t>
            </a:r>
            <a:endParaRPr lang="en-IE" sz="1200" dirty="0">
              <a:solidFill>
                <a:srgbClr val="E28B34"/>
              </a:solidFill>
            </a:endParaRP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3241" r="2546"/>
          <a:stretch/>
        </p:blipFill>
        <p:spPr>
          <a:xfrm>
            <a:off x="3613910" y="1340768"/>
            <a:ext cx="2664296" cy="1613168"/>
          </a:xfrm>
          <a:prstGeom prst="rect">
            <a:avLst/>
          </a:prstGeom>
          <a:effectLst>
            <a:outerShdw blurRad="50800" dist="38100" dir="2700000" algn="tl" rotWithShape="0">
              <a:prstClr val="black">
                <a:alpha val="20000"/>
              </a:prstClr>
            </a:outerShdw>
          </a:effectLst>
        </p:spPr>
      </p:pic>
      <p:sp>
        <p:nvSpPr>
          <p:cNvPr id="14" name="Rectangle 13"/>
          <p:cNvSpPr/>
          <p:nvPr/>
        </p:nvSpPr>
        <p:spPr>
          <a:xfrm>
            <a:off x="3541903" y="3022605"/>
            <a:ext cx="2048731" cy="276999"/>
          </a:xfrm>
          <a:prstGeom prst="rect">
            <a:avLst/>
          </a:prstGeom>
        </p:spPr>
        <p:txBody>
          <a:bodyPr wrap="square">
            <a:spAutoFit/>
          </a:bodyPr>
          <a:lstStyle/>
          <a:p>
            <a:r>
              <a:rPr lang="en-GB" sz="1200" b="0" dirty="0" smtClean="0">
                <a:solidFill>
                  <a:srgbClr val="002060"/>
                </a:solidFill>
                <a:latin typeface="Calibri" panose="020F0502020204030204" pitchFamily="34" charset="0"/>
                <a:cs typeface="Calibri" panose="020F0502020204030204" pitchFamily="34" charset="0"/>
              </a:rPr>
              <a:t>Elections countdown- </a:t>
            </a:r>
            <a:r>
              <a:rPr lang="en-GB" sz="1200" dirty="0" smtClean="0">
                <a:solidFill>
                  <a:srgbClr val="E28B34"/>
                </a:solidFill>
                <a:latin typeface="Calibri" panose="020F0502020204030204" pitchFamily="34" charset="0"/>
                <a:cs typeface="Calibri" panose="020F0502020204030204" pitchFamily="34" charset="0"/>
              </a:rPr>
              <a:t>Zagreb</a:t>
            </a:r>
            <a:endParaRPr lang="en-IE" sz="1200" dirty="0">
              <a:solidFill>
                <a:srgbClr val="E28B34"/>
              </a:solidFill>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2671" y="1330139"/>
            <a:ext cx="2438899" cy="1620461"/>
          </a:xfrm>
          <a:prstGeom prst="rect">
            <a:avLst/>
          </a:prstGeom>
          <a:effectLst>
            <a:outerShdw blurRad="50800" dist="38100" dir="2700000" algn="tl" rotWithShape="0">
              <a:prstClr val="black">
                <a:alpha val="20000"/>
              </a:prstClr>
            </a:outerShdw>
          </a:effectLst>
        </p:spPr>
      </p:pic>
      <p:sp>
        <p:nvSpPr>
          <p:cNvPr id="16" name="Rectangle 15"/>
          <p:cNvSpPr/>
          <p:nvPr/>
        </p:nvSpPr>
        <p:spPr>
          <a:xfrm>
            <a:off x="6267685" y="3022605"/>
            <a:ext cx="2668594" cy="276999"/>
          </a:xfrm>
          <a:prstGeom prst="rect">
            <a:avLst/>
          </a:prstGeom>
        </p:spPr>
        <p:txBody>
          <a:bodyPr wrap="square">
            <a:spAutoFit/>
          </a:bodyPr>
          <a:lstStyle/>
          <a:p>
            <a:r>
              <a:rPr lang="en-GB" sz="1200" b="0" dirty="0" smtClean="0">
                <a:solidFill>
                  <a:srgbClr val="002060"/>
                </a:solidFill>
                <a:latin typeface="Calibri" panose="020F0502020204030204" pitchFamily="34" charset="0"/>
                <a:cs typeface="Calibri" panose="020F0502020204030204" pitchFamily="34" charset="0"/>
              </a:rPr>
              <a:t>This time I’m voting – </a:t>
            </a:r>
            <a:r>
              <a:rPr lang="en-GB" sz="1200" dirty="0" smtClean="0">
                <a:solidFill>
                  <a:srgbClr val="E28B34"/>
                </a:solidFill>
                <a:latin typeface="Calibri" panose="020F0502020204030204" pitchFamily="34" charset="0"/>
                <a:cs typeface="Calibri" panose="020F0502020204030204" pitchFamily="34" charset="0"/>
              </a:rPr>
              <a:t>Vilnius</a:t>
            </a:r>
            <a:r>
              <a:rPr lang="en-GB" sz="1200" dirty="0" smtClean="0">
                <a:solidFill>
                  <a:srgbClr val="002060"/>
                </a:solidFill>
                <a:latin typeface="Calibri" panose="020F0502020204030204" pitchFamily="34" charset="0"/>
                <a:cs typeface="Calibri" panose="020F0502020204030204" pitchFamily="34" charset="0"/>
              </a:rPr>
              <a:t> </a:t>
            </a:r>
            <a:r>
              <a:rPr lang="en-GB" sz="1200" b="0" dirty="0" smtClean="0">
                <a:solidFill>
                  <a:srgbClr val="002060"/>
                </a:solidFill>
                <a:latin typeface="Calibri" panose="020F0502020204030204" pitchFamily="34" charset="0"/>
                <a:cs typeface="Calibri" panose="020F0502020204030204" pitchFamily="34" charset="0"/>
              </a:rPr>
              <a:t>Book Fair</a:t>
            </a:r>
            <a:endParaRPr lang="en-IE" sz="1200" b="0" dirty="0"/>
          </a:p>
        </p:txBody>
      </p:sp>
      <p:pic>
        <p:nvPicPr>
          <p:cNvPr id="17" name="6187F83E-045E-4DF5-A283-48C0D726908A" descr="6187F83E-045E-4DF5-A283-48C0D726908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7" y="3430509"/>
            <a:ext cx="2469267" cy="1678142"/>
          </a:xfrm>
          <a:prstGeom prst="rect">
            <a:avLst/>
          </a:prstGeom>
          <a:noFill/>
          <a:ln>
            <a:noFill/>
          </a:ln>
          <a:effectLst>
            <a:outerShdw blurRad="508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323529" y="5151041"/>
            <a:ext cx="1467816" cy="276999"/>
          </a:xfrm>
          <a:prstGeom prst="rect">
            <a:avLst/>
          </a:prstGeom>
        </p:spPr>
        <p:txBody>
          <a:bodyPr wrap="square">
            <a:spAutoFit/>
          </a:bodyPr>
          <a:lstStyle/>
          <a:p>
            <a:r>
              <a:rPr lang="en-GB" sz="1200" b="0" dirty="0" smtClean="0">
                <a:solidFill>
                  <a:srgbClr val="002060"/>
                </a:solidFill>
                <a:latin typeface="Calibri" panose="020F0502020204030204" pitchFamily="34" charset="0"/>
                <a:cs typeface="Calibri" panose="020F0502020204030204" pitchFamily="34" charset="0"/>
              </a:rPr>
              <a:t>Hackathon - </a:t>
            </a:r>
            <a:r>
              <a:rPr lang="en-GB" sz="1200" dirty="0" smtClean="0">
                <a:solidFill>
                  <a:srgbClr val="E28B34"/>
                </a:solidFill>
                <a:latin typeface="Calibri" panose="020F0502020204030204" pitchFamily="34" charset="0"/>
                <a:cs typeface="Calibri" panose="020F0502020204030204" pitchFamily="34" charset="0"/>
              </a:rPr>
              <a:t>Vilnius</a:t>
            </a:r>
            <a:endParaRPr lang="en-IE" sz="1200" dirty="0">
              <a:solidFill>
                <a:srgbClr val="E28B34"/>
              </a:solidFill>
            </a:endParaRPr>
          </a:p>
        </p:txBody>
      </p:sp>
      <p:pic>
        <p:nvPicPr>
          <p:cNvPr id="20" name="Content Placeholder 3"/>
          <p:cNvPicPr>
            <a:picLocks noGrp="1" noChangeAspect="1"/>
          </p:cNvPicPr>
          <p:nvPr>
            <p:ph idx="1"/>
          </p:nvPr>
        </p:nvPicPr>
        <p:blipFill>
          <a:blip r:embed="rId8" cstate="print">
            <a:extLst>
              <a:ext uri="{28A0092B-C50C-407E-A947-70E740481C1C}">
                <a14:useLocalDpi xmlns:a14="http://schemas.microsoft.com/office/drawing/2010/main" val="0"/>
              </a:ext>
            </a:extLst>
          </a:blip>
          <a:stretch>
            <a:fillRect/>
          </a:stretch>
        </p:blipFill>
        <p:spPr>
          <a:xfrm>
            <a:off x="2949733" y="3428999"/>
            <a:ext cx="2270339" cy="1702754"/>
          </a:xfrm>
          <a:prstGeom prst="rect">
            <a:avLst/>
          </a:prstGeom>
          <a:effectLst>
            <a:outerShdw blurRad="50800" dist="38100" dir="2700000" algn="tl" rotWithShape="0">
              <a:prstClr val="black">
                <a:alpha val="20000"/>
              </a:prstClr>
            </a:outerShdw>
          </a:effectLst>
        </p:spPr>
      </p:pic>
      <p:sp>
        <p:nvSpPr>
          <p:cNvPr id="21" name="Rectangle 20"/>
          <p:cNvSpPr/>
          <p:nvPr/>
        </p:nvSpPr>
        <p:spPr>
          <a:xfrm>
            <a:off x="2864804" y="5147201"/>
            <a:ext cx="2211252" cy="276999"/>
          </a:xfrm>
          <a:prstGeom prst="rect">
            <a:avLst/>
          </a:prstGeom>
        </p:spPr>
        <p:txBody>
          <a:bodyPr wrap="square">
            <a:spAutoFit/>
          </a:bodyPr>
          <a:lstStyle/>
          <a:p>
            <a:r>
              <a:rPr lang="en-GB" sz="1200" b="0" dirty="0" smtClean="0">
                <a:solidFill>
                  <a:srgbClr val="002060"/>
                </a:solidFill>
                <a:latin typeface="Calibri" panose="020F0502020204030204" pitchFamily="34" charset="0"/>
                <a:cs typeface="Calibri" panose="020F0502020204030204" pitchFamily="34" charset="0"/>
              </a:rPr>
              <a:t>Public transportation – </a:t>
            </a:r>
            <a:r>
              <a:rPr lang="en-GB" sz="1200" dirty="0" smtClean="0">
                <a:solidFill>
                  <a:srgbClr val="E28B34"/>
                </a:solidFill>
                <a:latin typeface="Calibri" panose="020F0502020204030204" pitchFamily="34" charset="0"/>
                <a:cs typeface="Calibri" panose="020F0502020204030204" pitchFamily="34" charset="0"/>
              </a:rPr>
              <a:t>Germany</a:t>
            </a:r>
            <a:endParaRPr lang="en-IE" sz="1200" dirty="0">
              <a:solidFill>
                <a:srgbClr val="E28B34"/>
              </a:solidFill>
            </a:endParaRPr>
          </a:p>
        </p:txBody>
      </p:sp>
      <p:pic>
        <p:nvPicPr>
          <p:cNvPr id="22" name="Content Placeholder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5293808" y="3429000"/>
            <a:ext cx="1327909" cy="1702753"/>
          </a:xfrm>
          <a:prstGeom prst="rect">
            <a:avLst/>
          </a:prstGeom>
          <a:noFill/>
          <a:ln w="9525">
            <a:noFill/>
            <a:miter lim="800000"/>
            <a:headEnd/>
            <a:tailEnd/>
          </a:ln>
          <a:effectLst>
            <a:outerShdw blurRad="50800" dist="38100" dir="2700000" algn="tl" rotWithShape="0">
              <a:prstClr val="black">
                <a:alpha val="20000"/>
              </a:prstClr>
            </a:outerShdw>
          </a:effectLst>
        </p:spPr>
      </p:pic>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95453" y="3429000"/>
            <a:ext cx="2054739" cy="1702753"/>
          </a:xfrm>
          <a:prstGeom prst="rect">
            <a:avLst/>
          </a:prstGeom>
          <a:effectLst>
            <a:outerShdw blurRad="50800" dist="38100" dir="2700000" algn="tl" rotWithShape="0">
              <a:prstClr val="black">
                <a:alpha val="20000"/>
              </a:prstClr>
            </a:outerShdw>
          </a:effectLst>
        </p:spPr>
      </p:pic>
      <p:sp>
        <p:nvSpPr>
          <p:cNvPr id="24" name="Rectangle 23"/>
          <p:cNvSpPr/>
          <p:nvPr/>
        </p:nvSpPr>
        <p:spPr>
          <a:xfrm>
            <a:off x="5220072" y="5149729"/>
            <a:ext cx="2211252" cy="276999"/>
          </a:xfrm>
          <a:prstGeom prst="rect">
            <a:avLst/>
          </a:prstGeom>
        </p:spPr>
        <p:txBody>
          <a:bodyPr wrap="square">
            <a:spAutoFit/>
          </a:bodyPr>
          <a:lstStyle/>
          <a:p>
            <a:r>
              <a:rPr lang="en-GB" sz="1200" b="0" dirty="0" smtClean="0">
                <a:solidFill>
                  <a:srgbClr val="002060"/>
                </a:solidFill>
                <a:latin typeface="Calibri" panose="020F0502020204030204" pitchFamily="34" charset="0"/>
                <a:cs typeface="Calibri" panose="020F0502020204030204" pitchFamily="34" charset="0"/>
              </a:rPr>
              <a:t>Public transportation – </a:t>
            </a:r>
            <a:r>
              <a:rPr lang="en-GB" sz="1200" dirty="0" smtClean="0">
                <a:solidFill>
                  <a:srgbClr val="E28B34"/>
                </a:solidFill>
                <a:latin typeface="Calibri" panose="020F0502020204030204" pitchFamily="34" charset="0"/>
                <a:cs typeface="Calibri" panose="020F0502020204030204" pitchFamily="34" charset="0"/>
              </a:rPr>
              <a:t>Ljubljana</a:t>
            </a:r>
            <a:endParaRPr lang="en-IE" sz="1200" dirty="0">
              <a:solidFill>
                <a:srgbClr val="E28B34"/>
              </a:solidFill>
            </a:endParaRPr>
          </a:p>
        </p:txBody>
      </p:sp>
      <p:sp>
        <p:nvSpPr>
          <p:cNvPr id="25" name="Rectangle 24"/>
          <p:cNvSpPr/>
          <p:nvPr/>
        </p:nvSpPr>
        <p:spPr>
          <a:xfrm>
            <a:off x="1363177" y="5643492"/>
            <a:ext cx="3752900" cy="784830"/>
          </a:xfrm>
          <a:prstGeom prst="rect">
            <a:avLst/>
          </a:prstGeom>
        </p:spPr>
        <p:txBody>
          <a:bodyPr wrap="square">
            <a:spAutoFit/>
          </a:bodyPr>
          <a:lstStyle/>
          <a:p>
            <a:r>
              <a:rPr lang="en-US" sz="1500" kern="0" dirty="0" smtClean="0">
                <a:solidFill>
                  <a:srgbClr val="E28B34"/>
                </a:solidFill>
                <a:latin typeface="Calibri" panose="020F0502020204030204" pitchFamily="34" charset="0"/>
                <a:cs typeface="Calibri" panose="020F0502020204030204" pitchFamily="34" charset="0"/>
              </a:rPr>
              <a:t>EP Liaison Offices </a:t>
            </a:r>
            <a:r>
              <a:rPr lang="en-US" sz="1500" b="0" kern="0" dirty="0" smtClean="0">
                <a:solidFill>
                  <a:srgbClr val="002060"/>
                </a:solidFill>
                <a:latin typeface="Calibri" panose="020F0502020204030204" pitchFamily="34" charset="0"/>
                <a:cs typeface="Calibri" panose="020F0502020204030204" pitchFamily="34" charset="0"/>
              </a:rPr>
              <a:t>and  </a:t>
            </a:r>
            <a:r>
              <a:rPr lang="en-US" sz="1500" kern="0" dirty="0" smtClean="0">
                <a:solidFill>
                  <a:srgbClr val="E28B34"/>
                </a:solidFill>
                <a:latin typeface="Calibri" panose="020F0502020204030204" pitchFamily="34" charset="0"/>
                <a:cs typeface="Calibri" panose="020F0502020204030204" pitchFamily="34" charset="0"/>
              </a:rPr>
              <a:t>EC Representations</a:t>
            </a:r>
            <a:r>
              <a:rPr lang="en-US" sz="1500" b="0" kern="0" dirty="0" smtClean="0">
                <a:solidFill>
                  <a:srgbClr val="E28B34"/>
                </a:solidFill>
                <a:latin typeface="Calibri" panose="020F0502020204030204" pitchFamily="34" charset="0"/>
                <a:cs typeface="Calibri" panose="020F0502020204030204" pitchFamily="34" charset="0"/>
              </a:rPr>
              <a:t> </a:t>
            </a:r>
          </a:p>
          <a:p>
            <a:r>
              <a:rPr lang="en-US" sz="1500" b="0" kern="0" dirty="0" smtClean="0">
                <a:solidFill>
                  <a:srgbClr val="002060"/>
                </a:solidFill>
                <a:latin typeface="Calibri" panose="020F0502020204030204" pitchFamily="34" charset="0"/>
                <a:cs typeface="Calibri" panose="020F0502020204030204" pitchFamily="34" charset="0"/>
              </a:rPr>
              <a:t>are </a:t>
            </a:r>
            <a:r>
              <a:rPr lang="en-US" sz="1500" kern="0" dirty="0" smtClean="0">
                <a:solidFill>
                  <a:srgbClr val="002060"/>
                </a:solidFill>
                <a:latin typeface="Calibri" panose="020F0502020204030204" pitchFamily="34" charset="0"/>
                <a:cs typeface="Calibri" panose="020F0502020204030204" pitchFamily="34" charset="0"/>
              </a:rPr>
              <a:t>working together </a:t>
            </a:r>
            <a:r>
              <a:rPr lang="en-US" sz="1500" b="0" kern="0" dirty="0" smtClean="0">
                <a:solidFill>
                  <a:srgbClr val="002060"/>
                </a:solidFill>
                <a:latin typeface="Calibri" panose="020F0502020204030204" pitchFamily="34" charset="0"/>
                <a:cs typeface="Calibri" panose="020F0502020204030204" pitchFamily="34" charset="0"/>
              </a:rPr>
              <a:t>in all Member States.</a:t>
            </a:r>
          </a:p>
          <a:p>
            <a:r>
              <a:rPr lang="en-US" sz="1500" b="0" kern="0" dirty="0" smtClean="0">
                <a:solidFill>
                  <a:srgbClr val="002060"/>
                </a:solidFill>
                <a:latin typeface="Calibri" panose="020F0502020204030204" pitchFamily="34" charset="0"/>
                <a:cs typeface="Calibri" panose="020F0502020204030204" pitchFamily="34" charset="0"/>
              </a:rPr>
              <a:t>They are </a:t>
            </a:r>
            <a:r>
              <a:rPr lang="en-US" sz="1500" kern="0" dirty="0" smtClean="0">
                <a:solidFill>
                  <a:srgbClr val="002060"/>
                </a:solidFill>
                <a:latin typeface="Calibri" panose="020F0502020204030204" pitchFamily="34" charset="0"/>
                <a:cs typeface="Calibri" panose="020F0502020204030204" pitchFamily="34" charset="0"/>
              </a:rPr>
              <a:t>at your disposal</a:t>
            </a:r>
            <a:r>
              <a:rPr lang="en-US" sz="1500" b="0" kern="0" dirty="0" smtClean="0">
                <a:solidFill>
                  <a:srgbClr val="002060"/>
                </a:solidFill>
                <a:latin typeface="Calibri" panose="020F0502020204030204" pitchFamily="34" charset="0"/>
                <a:cs typeface="Calibri" panose="020F0502020204030204" pitchFamily="34" charset="0"/>
              </a:rPr>
              <a:t>!</a:t>
            </a:r>
            <a:endParaRPr lang="en-US" sz="1500" b="0" dirty="0">
              <a:solidFill>
                <a:srgbClr val="002060"/>
              </a:solidFill>
              <a:latin typeface="Calibri" panose="020F0502020204030204" pitchFamily="34" charset="0"/>
              <a:cs typeface="Calibri" panose="020F0502020204030204" pitchFamily="34" charset="0"/>
            </a:endParaRPr>
          </a:p>
        </p:txBody>
      </p:sp>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0655" y="5625512"/>
            <a:ext cx="774981" cy="802810"/>
          </a:xfrm>
          <a:prstGeom prst="rect">
            <a:avLst/>
          </a:prstGeom>
        </p:spPr>
      </p:pic>
    </p:spTree>
    <p:extLst>
      <p:ext uri="{BB962C8B-B14F-4D97-AF65-F5344CB8AC3E}">
        <p14:creationId xmlns:p14="http://schemas.microsoft.com/office/powerpoint/2010/main" val="37085309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5690" b="58720"/>
          <a:stretch/>
        </p:blipFill>
        <p:spPr>
          <a:xfrm>
            <a:off x="0" y="1052735"/>
            <a:ext cx="9144000" cy="2448273"/>
          </a:xfrm>
          <a:prstGeom prst="rect">
            <a:avLst/>
          </a:prstGeom>
        </p:spPr>
      </p:pic>
      <p:sp>
        <p:nvSpPr>
          <p:cNvPr id="9" name="Content Placeholder 2"/>
          <p:cNvSpPr>
            <a:spLocks noGrp="1"/>
          </p:cNvSpPr>
          <p:nvPr>
            <p:ph idx="1"/>
          </p:nvPr>
        </p:nvSpPr>
        <p:spPr>
          <a:xfrm>
            <a:off x="1115616" y="4931432"/>
            <a:ext cx="4045752" cy="316427"/>
          </a:xfrm>
        </p:spPr>
        <p:txBody>
          <a:bodyPr/>
          <a:lstStyle/>
          <a:p>
            <a:pPr marL="0" indent="0">
              <a:buNone/>
            </a:pPr>
            <a:r>
              <a:rPr lang="en-GB" sz="1800" b="1" i="0" dirty="0" smtClean="0">
                <a:solidFill>
                  <a:srgbClr val="00B0F0"/>
                </a:solidFill>
                <a:latin typeface="Calibri" panose="020F0502020204030204" pitchFamily="34" charset="0"/>
                <a:cs typeface="Calibri" panose="020F0502020204030204" pitchFamily="34" charset="0"/>
              </a:rPr>
              <a:t>2018 Action Plan against Disinformation</a:t>
            </a:r>
            <a:endParaRPr lang="en-IE" sz="1800" i="0" dirty="0">
              <a:solidFill>
                <a:srgbClr val="00B0F0"/>
              </a:solidFill>
              <a:latin typeface="Calibri" panose="020F0502020204030204" pitchFamily="34" charset="0"/>
              <a:cs typeface="Calibri" panose="020F0502020204030204" pitchFamily="34" charset="0"/>
            </a:endParaRPr>
          </a:p>
        </p:txBody>
      </p:sp>
      <p:sp>
        <p:nvSpPr>
          <p:cNvPr id="14" name="Rectangle 13"/>
          <p:cNvSpPr/>
          <p:nvPr/>
        </p:nvSpPr>
        <p:spPr>
          <a:xfrm>
            <a:off x="0" y="416277"/>
            <a:ext cx="9144000" cy="492443"/>
          </a:xfrm>
          <a:prstGeom prst="rect">
            <a:avLst/>
          </a:prstGeom>
        </p:spPr>
        <p:txBody>
          <a:bodyPr wrap="square">
            <a:spAutoFit/>
          </a:bodyPr>
          <a:lstStyle/>
          <a:p>
            <a:pPr algn="ctr"/>
            <a:r>
              <a:rPr lang="en-US" sz="2600" kern="0" dirty="0" smtClean="0">
                <a:solidFill>
                  <a:srgbClr val="E48C32"/>
                </a:solidFill>
                <a:latin typeface="Arial" panose="020B0604020202020204" pitchFamily="34" charset="0"/>
                <a:cs typeface="Arial" panose="020B0604020202020204" pitchFamily="34" charset="0"/>
              </a:rPr>
              <a:t>Mythbusting</a:t>
            </a:r>
            <a:r>
              <a:rPr lang="en-US" sz="2600" kern="0" dirty="0">
                <a:solidFill>
                  <a:srgbClr val="E48C32"/>
                </a:solidFill>
                <a:latin typeface="Arial" panose="020B0604020202020204" pitchFamily="34" charset="0"/>
                <a:cs typeface="Arial" panose="020B0604020202020204" pitchFamily="34" charset="0"/>
              </a:rPr>
              <a:t> </a:t>
            </a:r>
            <a:r>
              <a:rPr lang="en-US" sz="2600" kern="0" dirty="0" smtClean="0">
                <a:solidFill>
                  <a:srgbClr val="E48C32"/>
                </a:solidFill>
                <a:latin typeface="Arial" panose="020B0604020202020204" pitchFamily="34" charset="0"/>
                <a:cs typeface="Arial" panose="020B0604020202020204" pitchFamily="34" charset="0"/>
              </a:rPr>
              <a:t>&amp; countering disinformation</a:t>
            </a:r>
            <a:endParaRPr lang="en-US" sz="26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9376" y="3717032"/>
            <a:ext cx="6565249" cy="59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bwMode="auto">
          <a:xfrm>
            <a:off x="755576" y="5259679"/>
            <a:ext cx="5444685" cy="12043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r>
              <a:rPr lang="en-GB" sz="1600" b="0" i="0" kern="0" dirty="0" smtClean="0">
                <a:solidFill>
                  <a:srgbClr val="002060"/>
                </a:solidFill>
                <a:latin typeface="Calibri" panose="020F0502020204030204" pitchFamily="34" charset="0"/>
                <a:cs typeface="Calibri" panose="020F0502020204030204" pitchFamily="34" charset="0"/>
              </a:rPr>
              <a:t>Mobilising the </a:t>
            </a:r>
            <a:r>
              <a:rPr lang="en-GB" sz="1600" i="0" kern="0" dirty="0" smtClean="0">
                <a:solidFill>
                  <a:srgbClr val="002060"/>
                </a:solidFill>
                <a:latin typeface="Calibri" panose="020F0502020204030204" pitchFamily="34" charset="0"/>
                <a:cs typeface="Calibri" panose="020F0502020204030204" pitchFamily="34" charset="0"/>
              </a:rPr>
              <a:t>private sector</a:t>
            </a:r>
          </a:p>
          <a:p>
            <a:r>
              <a:rPr lang="en-GB" sz="1600" b="0" i="0" kern="0" dirty="0" smtClean="0">
                <a:solidFill>
                  <a:srgbClr val="002060"/>
                </a:solidFill>
                <a:latin typeface="Calibri" panose="020F0502020204030204" pitchFamily="34" charset="0"/>
                <a:cs typeface="Calibri" panose="020F0502020204030204" pitchFamily="34" charset="0"/>
              </a:rPr>
              <a:t>EU-wide </a:t>
            </a:r>
            <a:r>
              <a:rPr lang="en-GB" sz="1600" i="0" kern="0" dirty="0" smtClean="0">
                <a:solidFill>
                  <a:srgbClr val="002060"/>
                </a:solidFill>
                <a:latin typeface="Calibri" panose="020F0502020204030204" pitchFamily="34" charset="0"/>
                <a:cs typeface="Calibri" panose="020F0502020204030204" pitchFamily="34" charset="0"/>
              </a:rPr>
              <a:t>Code of Practice </a:t>
            </a:r>
            <a:r>
              <a:rPr lang="en-GB" sz="1600" b="0" i="0" kern="0" dirty="0" smtClean="0">
                <a:solidFill>
                  <a:srgbClr val="002060"/>
                </a:solidFill>
                <a:latin typeface="Calibri" panose="020F0502020204030204" pitchFamily="34" charset="0"/>
                <a:cs typeface="Calibri" panose="020F0502020204030204" pitchFamily="34" charset="0"/>
              </a:rPr>
              <a:t>against disinformation</a:t>
            </a:r>
          </a:p>
          <a:p>
            <a:r>
              <a:rPr lang="en-GB" sz="1600" b="0" i="0" kern="0" dirty="0" smtClean="0">
                <a:solidFill>
                  <a:srgbClr val="002060"/>
                </a:solidFill>
                <a:latin typeface="Calibri" panose="020F0502020204030204" pitchFamily="34" charset="0"/>
                <a:cs typeface="Calibri" panose="020F0502020204030204" pitchFamily="34" charset="0"/>
              </a:rPr>
              <a:t>Raising </a:t>
            </a:r>
            <a:r>
              <a:rPr lang="en-GB" sz="1600" i="0" kern="0" dirty="0" smtClean="0">
                <a:solidFill>
                  <a:srgbClr val="002060"/>
                </a:solidFill>
                <a:latin typeface="Calibri" panose="020F0502020204030204" pitchFamily="34" charset="0"/>
                <a:cs typeface="Calibri" panose="020F0502020204030204" pitchFamily="34" charset="0"/>
              </a:rPr>
              <a:t>awareness</a:t>
            </a:r>
            <a:r>
              <a:rPr lang="en-GB" sz="1600" b="0" i="0" kern="0" dirty="0" smtClean="0">
                <a:solidFill>
                  <a:srgbClr val="002060"/>
                </a:solidFill>
                <a:latin typeface="Calibri" panose="020F0502020204030204" pitchFamily="34" charset="0"/>
                <a:cs typeface="Calibri" panose="020F0502020204030204" pitchFamily="34" charset="0"/>
              </a:rPr>
              <a:t> &amp; improving societal </a:t>
            </a:r>
            <a:r>
              <a:rPr lang="en-GB" sz="1600" i="0" kern="0" dirty="0" smtClean="0">
                <a:solidFill>
                  <a:srgbClr val="002060"/>
                </a:solidFill>
                <a:latin typeface="Calibri" panose="020F0502020204030204" pitchFamily="34" charset="0"/>
                <a:cs typeface="Calibri" panose="020F0502020204030204" pitchFamily="34" charset="0"/>
              </a:rPr>
              <a:t>resilience</a:t>
            </a:r>
          </a:p>
          <a:p>
            <a:r>
              <a:rPr lang="en-GB" sz="1600" i="0" kern="0" dirty="0" smtClean="0">
                <a:solidFill>
                  <a:srgbClr val="002060"/>
                </a:solidFill>
                <a:latin typeface="Calibri" panose="020F0502020204030204" pitchFamily="34" charset="0"/>
                <a:cs typeface="Calibri" panose="020F0502020204030204" pitchFamily="34" charset="0"/>
              </a:rPr>
              <a:t>Positive &amp; objective </a:t>
            </a:r>
            <a:r>
              <a:rPr lang="en-GB" sz="1600" b="0" i="0" kern="0" dirty="0" smtClean="0">
                <a:solidFill>
                  <a:srgbClr val="002060"/>
                </a:solidFill>
                <a:latin typeface="Calibri" panose="020F0502020204030204" pitchFamily="34" charset="0"/>
                <a:cs typeface="Calibri" panose="020F0502020204030204" pitchFamily="34" charset="0"/>
              </a:rPr>
              <a:t>communication</a:t>
            </a:r>
            <a:endParaRPr lang="en-IE" sz="1600" b="0" i="0" kern="0" dirty="0">
              <a:solidFill>
                <a:srgbClr val="002060"/>
              </a:solidFill>
              <a:latin typeface="Calibri" panose="020F0502020204030204" pitchFamily="34" charset="0"/>
              <a:cs typeface="Calibri" panose="020F0502020204030204" pitchFamily="34" charset="0"/>
            </a:endParaRPr>
          </a:p>
        </p:txBody>
      </p:sp>
      <p:sp>
        <p:nvSpPr>
          <p:cNvPr id="8" name="Rectangle 7"/>
          <p:cNvSpPr/>
          <p:nvPr/>
        </p:nvSpPr>
        <p:spPr>
          <a:xfrm>
            <a:off x="1493912" y="4458879"/>
            <a:ext cx="6156176" cy="292388"/>
          </a:xfrm>
          <a:prstGeom prst="rect">
            <a:avLst/>
          </a:prstGeom>
        </p:spPr>
        <p:txBody>
          <a:bodyPr wrap="square">
            <a:spAutoFit/>
          </a:bodyPr>
          <a:lstStyle/>
          <a:p>
            <a:pPr lvl="0" algn="ctr">
              <a:spcBef>
                <a:spcPct val="20000"/>
              </a:spcBef>
              <a:buClr>
                <a:srgbClr val="0F5494"/>
              </a:buClr>
            </a:pPr>
            <a:r>
              <a:rPr lang="en-GB" sz="1300" b="0" i="1" kern="0" dirty="0">
                <a:solidFill>
                  <a:srgbClr val="002060"/>
                </a:solidFill>
                <a:latin typeface="Calibri" panose="020F0502020204030204" pitchFamily="34" charset="0"/>
                <a:cs typeface="Calibri" panose="020F0502020204030204" pitchFamily="34" charset="0"/>
              </a:rPr>
              <a:t>(Source: </a:t>
            </a:r>
            <a:r>
              <a:rPr lang="en-GB" sz="1300" b="0" i="1" kern="0" dirty="0" smtClean="0">
                <a:solidFill>
                  <a:srgbClr val="002060"/>
                </a:solidFill>
                <a:latin typeface="Calibri" panose="020F0502020204030204" pitchFamily="34" charset="0"/>
                <a:cs typeface="Calibri" panose="020F0502020204030204" pitchFamily="34" charset="0"/>
                <a:hlinkClick r:id="rId5"/>
              </a:rPr>
              <a:t>Flash Eurobarometer, February 2018</a:t>
            </a:r>
            <a:r>
              <a:rPr lang="en-GB" sz="1300" b="0" i="1" kern="0" dirty="0" smtClean="0">
                <a:solidFill>
                  <a:srgbClr val="002060"/>
                </a:solidFill>
                <a:latin typeface="Calibri" panose="020F0502020204030204" pitchFamily="34" charset="0"/>
                <a:cs typeface="Calibri" panose="020F0502020204030204" pitchFamily="34" charset="0"/>
              </a:rPr>
              <a:t>; </a:t>
            </a:r>
            <a:r>
              <a:rPr lang="en-GB" sz="1300" b="0" i="1" kern="0" dirty="0" smtClean="0">
                <a:solidFill>
                  <a:srgbClr val="002060"/>
                </a:solidFill>
                <a:latin typeface="Calibri" panose="020F0502020204030204" pitchFamily="34" charset="0"/>
                <a:cs typeface="Calibri" panose="020F0502020204030204" pitchFamily="34" charset="0"/>
                <a:hlinkClick r:id="rId6"/>
              </a:rPr>
              <a:t>Special Eurobarometer, September 2018</a:t>
            </a:r>
            <a:r>
              <a:rPr lang="en-GB" sz="1300" b="0" i="1" kern="0" dirty="0" smtClean="0">
                <a:solidFill>
                  <a:srgbClr val="002060"/>
                </a:solidFill>
                <a:latin typeface="Calibri" panose="020F0502020204030204" pitchFamily="34" charset="0"/>
                <a:cs typeface="Calibri" panose="020F0502020204030204" pitchFamily="34" charset="0"/>
              </a:rPr>
              <a:t>)</a:t>
            </a:r>
            <a:endParaRPr lang="en-IE" sz="1300" b="0" i="1" kern="0" dirty="0">
              <a:solidFill>
                <a:srgbClr val="002060"/>
              </a:solidFill>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0152" y="5211710"/>
            <a:ext cx="637588" cy="637588"/>
          </a:xfrm>
          <a:prstGeom prst="rect">
            <a:avLst/>
          </a:prstGeom>
        </p:spPr>
      </p:pic>
    </p:spTree>
    <p:extLst>
      <p:ext uri="{BB962C8B-B14F-4D97-AF65-F5344CB8AC3E}">
        <p14:creationId xmlns:p14="http://schemas.microsoft.com/office/powerpoint/2010/main" val="35999647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395536" y="4581128"/>
            <a:ext cx="7128792" cy="1512168"/>
          </a:xfrm>
        </p:spPr>
        <p:txBody>
          <a:bodyPr/>
          <a:lstStyle/>
          <a:p>
            <a:r>
              <a:rPr lang="en-GB" sz="1600" b="1" dirty="0">
                <a:solidFill>
                  <a:srgbClr val="002060"/>
                </a:solidFill>
                <a:latin typeface="Calibri" panose="020F0502020204030204" pitchFamily="34" charset="0"/>
                <a:cs typeface="Calibri" panose="020F0502020204030204" pitchFamily="34" charset="0"/>
              </a:rPr>
              <a:t>Myths &amp; facts on: </a:t>
            </a:r>
            <a:r>
              <a:rPr lang="en-GB" sz="1600" dirty="0">
                <a:solidFill>
                  <a:srgbClr val="002060"/>
                </a:solidFill>
                <a:latin typeface="Calibri" panose="020F0502020204030204" pitchFamily="34" charset="0"/>
                <a:cs typeface="Calibri" panose="020F0502020204030204" pitchFamily="34" charset="0"/>
                <a:hlinkClick r:id="rId3"/>
              </a:rPr>
              <a:t>EU budget</a:t>
            </a:r>
            <a:r>
              <a:rPr lang="en-GB" sz="1600" dirty="0">
                <a:solidFill>
                  <a:srgbClr val="002060"/>
                </a:solidFill>
                <a:latin typeface="Calibri" panose="020F0502020204030204" pitchFamily="34" charset="0"/>
                <a:cs typeface="Calibri" panose="020F0502020204030204" pitchFamily="34" charset="0"/>
              </a:rPr>
              <a:t>, </a:t>
            </a:r>
            <a:r>
              <a:rPr lang="en-GB" sz="1600" dirty="0">
                <a:solidFill>
                  <a:srgbClr val="002060"/>
                </a:solidFill>
                <a:latin typeface="Calibri" panose="020F0502020204030204" pitchFamily="34" charset="0"/>
                <a:cs typeface="Calibri" panose="020F0502020204030204" pitchFamily="34" charset="0"/>
                <a:hlinkClick r:id="rId4"/>
              </a:rPr>
              <a:t>General Data Protection Regulation </a:t>
            </a:r>
            <a:r>
              <a:rPr lang="en-GB" sz="1600" dirty="0">
                <a:solidFill>
                  <a:srgbClr val="002060"/>
                </a:solidFill>
                <a:latin typeface="Calibri" panose="020F0502020204030204" pitchFamily="34" charset="0"/>
                <a:cs typeface="Calibri" panose="020F0502020204030204" pitchFamily="34" charset="0"/>
              </a:rPr>
              <a:t>(GDRP</a:t>
            </a:r>
            <a:r>
              <a:rPr lang="en-GB" sz="1600" dirty="0" smtClean="0">
                <a:solidFill>
                  <a:srgbClr val="002060"/>
                </a:solidFill>
                <a:latin typeface="Calibri" panose="020F0502020204030204" pitchFamily="34" charset="0"/>
                <a:cs typeface="Calibri" panose="020F0502020204030204" pitchFamily="34" charset="0"/>
              </a:rPr>
              <a:t>), </a:t>
            </a:r>
          </a:p>
          <a:p>
            <a:pPr marL="0" indent="0">
              <a:buNone/>
            </a:pPr>
            <a:r>
              <a:rPr lang="en-GB" sz="1600" dirty="0" smtClean="0">
                <a:solidFill>
                  <a:srgbClr val="002060"/>
                </a:solidFill>
                <a:latin typeface="Calibri" panose="020F0502020204030204" pitchFamily="34" charset="0"/>
                <a:cs typeface="Calibri" panose="020F0502020204030204" pitchFamily="34" charset="0"/>
              </a:rPr>
              <a:t>       </a:t>
            </a:r>
            <a:r>
              <a:rPr lang="en-GB" sz="1600" dirty="0" smtClean="0">
                <a:solidFill>
                  <a:srgbClr val="002060"/>
                </a:solidFill>
                <a:latin typeface="Calibri" panose="020F0502020204030204" pitchFamily="34" charset="0"/>
                <a:cs typeface="Calibri" panose="020F0502020204030204" pitchFamily="34" charset="0"/>
                <a:hlinkClick r:id="rId5"/>
              </a:rPr>
              <a:t>Common </a:t>
            </a:r>
            <a:r>
              <a:rPr lang="en-GB" sz="1600" dirty="0">
                <a:solidFill>
                  <a:srgbClr val="002060"/>
                </a:solidFill>
                <a:latin typeface="Calibri" panose="020F0502020204030204" pitchFamily="34" charset="0"/>
                <a:cs typeface="Calibri" panose="020F0502020204030204" pitchFamily="34" charset="0"/>
                <a:hlinkClick r:id="rId5"/>
              </a:rPr>
              <a:t>Agricultural Policy</a:t>
            </a:r>
            <a:r>
              <a:rPr lang="en-GB" sz="1600" dirty="0">
                <a:solidFill>
                  <a:srgbClr val="002060"/>
                </a:solidFill>
                <a:latin typeface="Calibri" panose="020F0502020204030204" pitchFamily="34" charset="0"/>
                <a:cs typeface="Calibri" panose="020F0502020204030204" pitchFamily="34" charset="0"/>
              </a:rPr>
              <a:t> (CAP</a:t>
            </a:r>
            <a:r>
              <a:rPr lang="en-GB" sz="1600" dirty="0" smtClean="0">
                <a:solidFill>
                  <a:srgbClr val="002060"/>
                </a:solidFill>
                <a:latin typeface="Calibri" panose="020F0502020204030204" pitchFamily="34" charset="0"/>
                <a:cs typeface="Calibri" panose="020F0502020204030204" pitchFamily="34" charset="0"/>
              </a:rPr>
              <a:t>), </a:t>
            </a:r>
            <a:r>
              <a:rPr lang="en-GB" sz="1600" dirty="0" smtClean="0">
                <a:solidFill>
                  <a:srgbClr val="002060"/>
                </a:solidFill>
                <a:latin typeface="Calibri" panose="020F0502020204030204" pitchFamily="34" charset="0"/>
                <a:cs typeface="Calibri" panose="020F0502020204030204" pitchFamily="34" charset="0"/>
                <a:hlinkClick r:id="rId6"/>
              </a:rPr>
              <a:t>Copyright</a:t>
            </a:r>
            <a:r>
              <a:rPr lang="en-GB" sz="1600" dirty="0" smtClean="0">
                <a:solidFill>
                  <a:srgbClr val="002060"/>
                </a:solidFill>
                <a:latin typeface="Calibri" panose="020F0502020204030204" pitchFamily="34" charset="0"/>
                <a:cs typeface="Calibri" panose="020F0502020204030204" pitchFamily="34" charset="0"/>
              </a:rPr>
              <a:t>, </a:t>
            </a:r>
            <a:r>
              <a:rPr lang="en-GB" sz="1600" dirty="0" smtClean="0">
                <a:solidFill>
                  <a:srgbClr val="002060"/>
                </a:solidFill>
                <a:latin typeface="Calibri" panose="020F0502020204030204" pitchFamily="34" charset="0"/>
                <a:cs typeface="Calibri" panose="020F0502020204030204" pitchFamily="34" charset="0"/>
                <a:hlinkClick r:id="rId7"/>
              </a:rPr>
              <a:t>Migration</a:t>
            </a:r>
            <a:r>
              <a:rPr lang="en-GB" sz="1600" dirty="0" smtClean="0">
                <a:solidFill>
                  <a:srgbClr val="002060"/>
                </a:solidFill>
                <a:latin typeface="Calibri" panose="020F0502020204030204" pitchFamily="34" charset="0"/>
                <a:cs typeface="Calibri" panose="020F0502020204030204" pitchFamily="34" charset="0"/>
              </a:rPr>
              <a:t>. </a:t>
            </a:r>
            <a:endParaRPr lang="en-GB" sz="1600" dirty="0">
              <a:solidFill>
                <a:srgbClr val="002060"/>
              </a:solidFill>
              <a:latin typeface="Calibri" panose="020F0502020204030204" pitchFamily="34" charset="0"/>
              <a:cs typeface="Calibri" panose="020F0502020204030204" pitchFamily="34" charset="0"/>
            </a:endParaRPr>
          </a:p>
          <a:p>
            <a:r>
              <a:rPr lang="en-GB" sz="1600" b="1" dirty="0" err="1">
                <a:solidFill>
                  <a:srgbClr val="002060"/>
                </a:solidFill>
                <a:latin typeface="Calibri" panose="020F0502020204030204" pitchFamily="34" charset="0"/>
                <a:cs typeface="Calibri" panose="020F0502020204030204" pitchFamily="34" charset="0"/>
              </a:rPr>
              <a:t>Mythbusting</a:t>
            </a:r>
            <a:r>
              <a:rPr lang="en-GB" sz="1600" b="1" dirty="0">
                <a:solidFill>
                  <a:srgbClr val="002060"/>
                </a:solidFill>
                <a:latin typeface="Calibri" panose="020F0502020204030204" pitchFamily="34" charset="0"/>
                <a:cs typeface="Calibri" panose="020F0502020204030204" pitchFamily="34" charset="0"/>
              </a:rPr>
              <a:t> </a:t>
            </a:r>
            <a:r>
              <a:rPr lang="en-GB" sz="1600" b="1" dirty="0" smtClean="0">
                <a:solidFill>
                  <a:srgbClr val="002060"/>
                </a:solidFill>
                <a:latin typeface="Calibri" panose="020F0502020204030204" pitchFamily="34" charset="0"/>
                <a:cs typeface="Calibri" panose="020F0502020204030204" pitchFamily="34" charset="0"/>
              </a:rPr>
              <a:t>by </a:t>
            </a:r>
            <a:r>
              <a:rPr lang="en-GB" sz="1600" b="1" dirty="0">
                <a:solidFill>
                  <a:srgbClr val="002060"/>
                </a:solidFill>
                <a:latin typeface="Calibri" panose="020F0502020204030204" pitchFamily="34" charset="0"/>
                <a:cs typeface="Calibri" panose="020F0502020204030204" pitchFamily="34" charset="0"/>
              </a:rPr>
              <a:t>EC </a:t>
            </a:r>
            <a:r>
              <a:rPr lang="en-US" sz="1600" b="1" dirty="0">
                <a:solidFill>
                  <a:srgbClr val="002060"/>
                </a:solidFill>
                <a:latin typeface="Calibri" panose="020F0502020204030204" pitchFamily="34" charset="0"/>
                <a:cs typeface="Calibri" panose="020F0502020204030204" pitchFamily="34" charset="0"/>
              </a:rPr>
              <a:t>Representations in </a:t>
            </a:r>
            <a:r>
              <a:rPr lang="en-US" sz="1600" dirty="0">
                <a:solidFill>
                  <a:srgbClr val="002060"/>
                </a:solidFill>
                <a:latin typeface="Calibri" panose="020F0502020204030204" pitchFamily="34" charset="0"/>
                <a:cs typeface="Calibri" panose="020F0502020204030204" pitchFamily="34" charset="0"/>
                <a:hlinkClick r:id="rId8"/>
              </a:rPr>
              <a:t>Austria</a:t>
            </a:r>
            <a:r>
              <a:rPr lang="en-US" sz="1600" dirty="0">
                <a:solidFill>
                  <a:srgbClr val="002060"/>
                </a:solidFill>
                <a:latin typeface="Calibri" panose="020F0502020204030204" pitchFamily="34" charset="0"/>
                <a:cs typeface="Calibri" panose="020F0502020204030204" pitchFamily="34" charset="0"/>
              </a:rPr>
              <a:t>, </a:t>
            </a:r>
            <a:r>
              <a:rPr lang="en-US" sz="1600" dirty="0">
                <a:solidFill>
                  <a:srgbClr val="002060"/>
                </a:solidFill>
                <a:latin typeface="Calibri" panose="020F0502020204030204" pitchFamily="34" charset="0"/>
                <a:cs typeface="Calibri" panose="020F0502020204030204" pitchFamily="34" charset="0"/>
                <a:hlinkClick r:id="rId9"/>
              </a:rPr>
              <a:t>Bulgaria</a:t>
            </a:r>
            <a:r>
              <a:rPr lang="en-US" sz="1600" dirty="0">
                <a:solidFill>
                  <a:srgbClr val="002060"/>
                </a:solidFill>
                <a:latin typeface="Calibri" panose="020F0502020204030204" pitchFamily="34" charset="0"/>
                <a:cs typeface="Calibri" panose="020F0502020204030204" pitchFamily="34" charset="0"/>
              </a:rPr>
              <a:t>, </a:t>
            </a:r>
            <a:r>
              <a:rPr lang="en-US" sz="1600" dirty="0">
                <a:solidFill>
                  <a:srgbClr val="002060"/>
                </a:solidFill>
                <a:latin typeface="Calibri" panose="020F0502020204030204" pitchFamily="34" charset="0"/>
                <a:cs typeface="Calibri" panose="020F0502020204030204" pitchFamily="34" charset="0"/>
                <a:hlinkClick r:id="rId10"/>
              </a:rPr>
              <a:t>Croatia</a:t>
            </a:r>
            <a:r>
              <a:rPr lang="en-US" sz="1600" dirty="0">
                <a:solidFill>
                  <a:srgbClr val="002060"/>
                </a:solidFill>
                <a:latin typeface="Calibri" panose="020F0502020204030204" pitchFamily="34" charset="0"/>
                <a:cs typeface="Calibri" panose="020F0502020204030204" pitchFamily="34" charset="0"/>
              </a:rPr>
              <a:t>, </a:t>
            </a:r>
            <a:r>
              <a:rPr lang="en-US" sz="1600" dirty="0" err="1">
                <a:solidFill>
                  <a:srgbClr val="002060"/>
                </a:solidFill>
                <a:latin typeface="Calibri" panose="020F0502020204030204" pitchFamily="34" charset="0"/>
                <a:cs typeface="Calibri" panose="020F0502020204030204" pitchFamily="34" charset="0"/>
              </a:rPr>
              <a:t>Czechia</a:t>
            </a:r>
            <a:r>
              <a:rPr lang="en-US" sz="1600" dirty="0">
                <a:solidFill>
                  <a:srgbClr val="002060"/>
                </a:solidFill>
                <a:latin typeface="Calibri" panose="020F0502020204030204" pitchFamily="34" charset="0"/>
                <a:cs typeface="Calibri" panose="020F0502020204030204" pitchFamily="34" charset="0"/>
              </a:rPr>
              <a:t> (</a:t>
            </a:r>
            <a:r>
              <a:rPr lang="en-US" sz="1600" dirty="0">
                <a:solidFill>
                  <a:srgbClr val="002060"/>
                </a:solidFill>
                <a:latin typeface="Calibri" panose="020F0502020204030204" pitchFamily="34" charset="0"/>
                <a:cs typeface="Calibri" panose="020F0502020204030204" pitchFamily="34" charset="0"/>
                <a:hlinkClick r:id="rId11"/>
              </a:rPr>
              <a:t>1</a:t>
            </a:r>
            <a:r>
              <a:rPr lang="en-US" sz="1600" dirty="0">
                <a:solidFill>
                  <a:srgbClr val="002060"/>
                </a:solidFill>
                <a:latin typeface="Calibri" panose="020F0502020204030204" pitchFamily="34" charset="0"/>
                <a:cs typeface="Calibri" panose="020F0502020204030204" pitchFamily="34" charset="0"/>
              </a:rPr>
              <a:t>,</a:t>
            </a:r>
            <a:r>
              <a:rPr lang="en-US" sz="1600" dirty="0">
                <a:solidFill>
                  <a:srgbClr val="002060"/>
                </a:solidFill>
                <a:latin typeface="Calibri" panose="020F0502020204030204" pitchFamily="34" charset="0"/>
                <a:cs typeface="Calibri" panose="020F0502020204030204" pitchFamily="34" charset="0"/>
                <a:hlinkClick r:id="rId12"/>
              </a:rPr>
              <a:t>2</a:t>
            </a:r>
            <a:r>
              <a:rPr lang="en-US" sz="1600" dirty="0">
                <a:solidFill>
                  <a:srgbClr val="002060"/>
                </a:solidFill>
                <a:latin typeface="Calibri" panose="020F0502020204030204" pitchFamily="34" charset="0"/>
                <a:cs typeface="Calibri" panose="020F0502020204030204" pitchFamily="34" charset="0"/>
              </a:rPr>
              <a:t>), </a:t>
            </a:r>
            <a:endParaRPr lang="en-US" sz="1600" dirty="0" smtClean="0">
              <a:solidFill>
                <a:srgbClr val="002060"/>
              </a:solidFill>
              <a:latin typeface="Calibri" panose="020F0502020204030204" pitchFamily="34" charset="0"/>
              <a:cs typeface="Calibri" panose="020F0502020204030204" pitchFamily="34" charset="0"/>
            </a:endParaRPr>
          </a:p>
          <a:p>
            <a:pPr marL="0" indent="0">
              <a:buNone/>
            </a:pPr>
            <a:r>
              <a:rPr lang="en-US" sz="1600" dirty="0" smtClean="0">
                <a:solidFill>
                  <a:srgbClr val="002060"/>
                </a:solidFill>
                <a:latin typeface="Calibri" panose="020F0502020204030204" pitchFamily="34" charset="0"/>
                <a:cs typeface="Calibri" panose="020F0502020204030204" pitchFamily="34" charset="0"/>
              </a:rPr>
              <a:t>       </a:t>
            </a:r>
            <a:r>
              <a:rPr lang="en-US" sz="1600" dirty="0" smtClean="0">
                <a:solidFill>
                  <a:srgbClr val="002060"/>
                </a:solidFill>
                <a:latin typeface="Calibri" panose="020F0502020204030204" pitchFamily="34" charset="0"/>
                <a:cs typeface="Calibri" panose="020F0502020204030204" pitchFamily="34" charset="0"/>
                <a:hlinkClick r:id="rId13"/>
              </a:rPr>
              <a:t>Finland</a:t>
            </a:r>
            <a:r>
              <a:rPr lang="en-US" sz="1600" dirty="0">
                <a:solidFill>
                  <a:srgbClr val="002060"/>
                </a:solidFill>
                <a:latin typeface="Calibri" panose="020F0502020204030204" pitchFamily="34" charset="0"/>
                <a:cs typeface="Calibri" panose="020F0502020204030204" pitchFamily="34" charset="0"/>
              </a:rPr>
              <a:t>, </a:t>
            </a:r>
            <a:r>
              <a:rPr lang="en-US" sz="1600" dirty="0">
                <a:solidFill>
                  <a:srgbClr val="002060"/>
                </a:solidFill>
                <a:latin typeface="Calibri" panose="020F0502020204030204" pitchFamily="34" charset="0"/>
                <a:cs typeface="Calibri" panose="020F0502020204030204" pitchFamily="34" charset="0"/>
                <a:hlinkClick r:id="rId14"/>
              </a:rPr>
              <a:t>France</a:t>
            </a:r>
            <a:r>
              <a:rPr lang="en-US" sz="1600" dirty="0">
                <a:solidFill>
                  <a:srgbClr val="002060"/>
                </a:solidFill>
                <a:latin typeface="Calibri" panose="020F0502020204030204" pitchFamily="34" charset="0"/>
                <a:cs typeface="Calibri" panose="020F0502020204030204" pitchFamily="34" charset="0"/>
              </a:rPr>
              <a:t>, </a:t>
            </a:r>
            <a:r>
              <a:rPr lang="en-US" sz="1600" dirty="0">
                <a:solidFill>
                  <a:srgbClr val="002060"/>
                </a:solidFill>
                <a:latin typeface="Calibri" panose="020F0502020204030204" pitchFamily="34" charset="0"/>
                <a:cs typeface="Calibri" panose="020F0502020204030204" pitchFamily="34" charset="0"/>
                <a:hlinkClick r:id="rId15"/>
              </a:rPr>
              <a:t>Germany</a:t>
            </a:r>
            <a:r>
              <a:rPr lang="en-US" sz="1600" dirty="0">
                <a:solidFill>
                  <a:srgbClr val="002060"/>
                </a:solidFill>
                <a:latin typeface="Calibri" panose="020F0502020204030204" pitchFamily="34" charset="0"/>
                <a:cs typeface="Calibri" panose="020F0502020204030204" pitchFamily="34" charset="0"/>
              </a:rPr>
              <a:t>, </a:t>
            </a:r>
            <a:r>
              <a:rPr lang="en-US" sz="1600" dirty="0">
                <a:solidFill>
                  <a:srgbClr val="002060"/>
                </a:solidFill>
                <a:latin typeface="Calibri" panose="020F0502020204030204" pitchFamily="34" charset="0"/>
                <a:cs typeface="Calibri" panose="020F0502020204030204" pitchFamily="34" charset="0"/>
                <a:hlinkClick r:id="rId16"/>
              </a:rPr>
              <a:t>Italy</a:t>
            </a:r>
            <a:r>
              <a:rPr lang="en-US" sz="1600" dirty="0">
                <a:solidFill>
                  <a:srgbClr val="002060"/>
                </a:solidFill>
                <a:latin typeface="Calibri" panose="020F0502020204030204" pitchFamily="34" charset="0"/>
                <a:cs typeface="Calibri" panose="020F0502020204030204" pitchFamily="34" charset="0"/>
              </a:rPr>
              <a:t>, </a:t>
            </a:r>
            <a:r>
              <a:rPr lang="en-US" sz="1600" dirty="0">
                <a:solidFill>
                  <a:srgbClr val="002060"/>
                </a:solidFill>
                <a:latin typeface="Calibri" panose="020F0502020204030204" pitchFamily="34" charset="0"/>
                <a:cs typeface="Calibri" panose="020F0502020204030204" pitchFamily="34" charset="0"/>
                <a:hlinkClick r:id="rId17"/>
              </a:rPr>
              <a:t>Poland</a:t>
            </a:r>
            <a:r>
              <a:rPr lang="en-US" sz="1600" dirty="0">
                <a:solidFill>
                  <a:srgbClr val="002060"/>
                </a:solidFill>
                <a:latin typeface="Calibri" panose="020F0502020204030204" pitchFamily="34" charset="0"/>
                <a:cs typeface="Calibri" panose="020F0502020204030204" pitchFamily="34" charset="0"/>
              </a:rPr>
              <a:t>, </a:t>
            </a:r>
            <a:r>
              <a:rPr lang="en-US" sz="1600" dirty="0">
                <a:solidFill>
                  <a:srgbClr val="002060"/>
                </a:solidFill>
                <a:latin typeface="Calibri" panose="020F0502020204030204" pitchFamily="34" charset="0"/>
                <a:cs typeface="Calibri" panose="020F0502020204030204" pitchFamily="34" charset="0"/>
                <a:hlinkClick r:id="rId18"/>
              </a:rPr>
              <a:t>Portugal</a:t>
            </a:r>
            <a:r>
              <a:rPr lang="en-US" sz="1600" dirty="0">
                <a:solidFill>
                  <a:srgbClr val="002060"/>
                </a:solidFill>
                <a:latin typeface="Calibri" panose="020F0502020204030204" pitchFamily="34" charset="0"/>
                <a:cs typeface="Calibri" panose="020F0502020204030204" pitchFamily="34" charset="0"/>
              </a:rPr>
              <a:t>, </a:t>
            </a:r>
            <a:r>
              <a:rPr lang="en-US" sz="1600" dirty="0">
                <a:solidFill>
                  <a:srgbClr val="002060"/>
                </a:solidFill>
                <a:latin typeface="Calibri" panose="020F0502020204030204" pitchFamily="34" charset="0"/>
                <a:cs typeface="Calibri" panose="020F0502020204030204" pitchFamily="34" charset="0"/>
                <a:hlinkClick r:id="rId19"/>
              </a:rPr>
              <a:t>Slovakia</a:t>
            </a:r>
            <a:r>
              <a:rPr lang="en-US" sz="1600" dirty="0">
                <a:solidFill>
                  <a:srgbClr val="002060"/>
                </a:solidFill>
                <a:latin typeface="Calibri" panose="020F0502020204030204" pitchFamily="34" charset="0"/>
                <a:cs typeface="Calibri" panose="020F0502020204030204" pitchFamily="34" charset="0"/>
              </a:rPr>
              <a:t>, </a:t>
            </a:r>
            <a:r>
              <a:rPr lang="en-US" sz="1600" dirty="0">
                <a:solidFill>
                  <a:srgbClr val="002060"/>
                </a:solidFill>
                <a:latin typeface="Calibri" panose="020F0502020204030204" pitchFamily="34" charset="0"/>
                <a:cs typeface="Calibri" panose="020F0502020204030204" pitchFamily="34" charset="0"/>
                <a:hlinkClick r:id="rId20"/>
              </a:rPr>
              <a:t>Sweden</a:t>
            </a:r>
            <a:r>
              <a:rPr lang="en-US" sz="1600" dirty="0">
                <a:solidFill>
                  <a:srgbClr val="002060"/>
                </a:solidFill>
                <a:latin typeface="Calibri" panose="020F0502020204030204" pitchFamily="34" charset="0"/>
                <a:cs typeface="Calibri" panose="020F0502020204030204" pitchFamily="34" charset="0"/>
              </a:rPr>
              <a:t>, </a:t>
            </a:r>
            <a:r>
              <a:rPr lang="en-US" sz="1600" dirty="0">
                <a:solidFill>
                  <a:srgbClr val="002060"/>
                </a:solidFill>
                <a:latin typeface="Calibri" panose="020F0502020204030204" pitchFamily="34" charset="0"/>
                <a:cs typeface="Calibri" panose="020F0502020204030204" pitchFamily="34" charset="0"/>
                <a:hlinkClick r:id="rId21"/>
              </a:rPr>
              <a:t>UK</a:t>
            </a:r>
            <a:r>
              <a:rPr lang="en-US" sz="1600" dirty="0">
                <a:solidFill>
                  <a:srgbClr val="002060"/>
                </a:solidFill>
                <a:latin typeface="Calibri" panose="020F0502020204030204" pitchFamily="34" charset="0"/>
                <a:cs typeface="Calibri" panose="020F0502020204030204" pitchFamily="34" charset="0"/>
              </a:rPr>
              <a:t>.</a:t>
            </a:r>
            <a:r>
              <a:rPr lang="en-GB" sz="1600" dirty="0">
                <a:solidFill>
                  <a:srgbClr val="002060"/>
                </a:solidFill>
                <a:latin typeface="Calibri" panose="020F0502020204030204" pitchFamily="34" charset="0"/>
                <a:cs typeface="Calibri" panose="020F0502020204030204" pitchFamily="34" charset="0"/>
              </a:rPr>
              <a:t> </a:t>
            </a:r>
            <a:endParaRPr lang="en-IE" sz="1600" dirty="0">
              <a:solidFill>
                <a:srgbClr val="002060"/>
              </a:solidFill>
              <a:latin typeface="Calibri" panose="020F0502020204030204" pitchFamily="34" charset="0"/>
              <a:cs typeface="Calibri" panose="020F0502020204030204" pitchFamily="34" charset="0"/>
            </a:endParaRPr>
          </a:p>
          <a:p>
            <a:r>
              <a:rPr lang="en-GB" sz="1600" dirty="0">
                <a:solidFill>
                  <a:srgbClr val="002060"/>
                </a:solidFill>
                <a:latin typeface="Calibri" panose="020F0502020204030204" pitchFamily="34" charset="0"/>
                <a:cs typeface="Calibri" panose="020F0502020204030204" pitchFamily="34" charset="0"/>
                <a:hlinkClick r:id="rId22"/>
              </a:rPr>
              <a:t>EU vs Disinformation </a:t>
            </a:r>
            <a:r>
              <a:rPr lang="en-GB" sz="1600" dirty="0" smtClean="0">
                <a:solidFill>
                  <a:srgbClr val="002060"/>
                </a:solidFill>
                <a:latin typeface="Calibri" panose="020F0502020204030204" pitchFamily="34" charset="0"/>
                <a:cs typeface="Calibri" panose="020F0502020204030204" pitchFamily="34" charset="0"/>
                <a:hlinkClick r:id="rId22"/>
              </a:rPr>
              <a:t>campaign</a:t>
            </a:r>
            <a:endParaRPr lang="en-GB" sz="1600" dirty="0" smtClean="0">
              <a:solidFill>
                <a:srgbClr val="002060"/>
              </a:solidFill>
              <a:latin typeface="Calibri" panose="020F0502020204030204" pitchFamily="34" charset="0"/>
              <a:cs typeface="Calibri" panose="020F0502020204030204" pitchFamily="34" charset="0"/>
            </a:endParaRPr>
          </a:p>
        </p:txBody>
      </p:sp>
      <p:sp>
        <p:nvSpPr>
          <p:cNvPr id="14" name="Rectangle 13"/>
          <p:cNvSpPr/>
          <p:nvPr/>
        </p:nvSpPr>
        <p:spPr>
          <a:xfrm>
            <a:off x="0" y="416277"/>
            <a:ext cx="9144000" cy="492443"/>
          </a:xfrm>
          <a:prstGeom prst="rect">
            <a:avLst/>
          </a:prstGeom>
        </p:spPr>
        <p:txBody>
          <a:bodyPr wrap="square">
            <a:spAutoFit/>
          </a:bodyPr>
          <a:lstStyle/>
          <a:p>
            <a:pPr algn="ctr"/>
            <a:r>
              <a:rPr lang="en-US" sz="2600" kern="0" dirty="0">
                <a:solidFill>
                  <a:srgbClr val="E48C32"/>
                </a:solidFill>
                <a:latin typeface="Arial" panose="020B0604020202020204" pitchFamily="34" charset="0"/>
                <a:cs typeface="Arial" panose="020B0604020202020204" pitchFamily="34" charset="0"/>
              </a:rPr>
              <a:t>Mythbusting &amp; countering </a:t>
            </a:r>
            <a:r>
              <a:rPr lang="en-US" sz="2600" kern="0" dirty="0" smtClean="0">
                <a:solidFill>
                  <a:srgbClr val="E48C32"/>
                </a:solidFill>
                <a:latin typeface="Arial" panose="020B0604020202020204" pitchFamily="34" charset="0"/>
                <a:cs typeface="Arial" panose="020B0604020202020204" pitchFamily="34" charset="0"/>
              </a:rPr>
              <a:t>disinformation</a:t>
            </a:r>
            <a:endParaRPr lang="en-US" sz="2600" dirty="0"/>
          </a:p>
        </p:txBody>
      </p:sp>
      <p:pic>
        <p:nvPicPr>
          <p:cNvPr id="3" name="Picture 2"/>
          <p:cNvPicPr>
            <a:picLocks noChangeAspect="1"/>
          </p:cNvPicPr>
          <p:nvPr/>
        </p:nvPicPr>
        <p:blipFill rotWithShape="1">
          <a:blip r:embed="rId23" cstate="print">
            <a:extLst>
              <a:ext uri="{28A0092B-C50C-407E-A947-70E740481C1C}">
                <a14:useLocalDpi xmlns:a14="http://schemas.microsoft.com/office/drawing/2010/main" val="0"/>
              </a:ext>
            </a:extLst>
          </a:blip>
          <a:srcRect l="396" t="29293" r="396" b="20322"/>
          <a:stretch/>
        </p:blipFill>
        <p:spPr>
          <a:xfrm>
            <a:off x="0" y="1052735"/>
            <a:ext cx="9144000" cy="3096345"/>
          </a:xfrm>
          <a:prstGeom prst="rect">
            <a:avLst/>
          </a:prstGeom>
        </p:spPr>
      </p:pic>
      <p:pic>
        <p:nvPicPr>
          <p:cNvPr id="5" name="Picture 4"/>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884368" y="4946410"/>
            <a:ext cx="637588" cy="637588"/>
          </a:xfrm>
          <a:prstGeom prst="rect">
            <a:avLst/>
          </a:prstGeom>
        </p:spPr>
      </p:pic>
    </p:spTree>
    <p:extLst>
      <p:ext uri="{BB962C8B-B14F-4D97-AF65-F5344CB8AC3E}">
        <p14:creationId xmlns:p14="http://schemas.microsoft.com/office/powerpoint/2010/main" val="39318868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23528" y="4188680"/>
            <a:ext cx="3534732" cy="338554"/>
          </a:xfrm>
          <a:prstGeom prst="rect">
            <a:avLst/>
          </a:prstGeom>
        </p:spPr>
        <p:txBody>
          <a:bodyPr wrap="square">
            <a:spAutoFit/>
          </a:bodyPr>
          <a:lstStyle/>
          <a:p>
            <a:r>
              <a:rPr lang="en-US" sz="1600" b="0" kern="0" dirty="0" smtClean="0">
                <a:solidFill>
                  <a:srgbClr val="002060"/>
                </a:solidFill>
                <a:latin typeface="Calibri" panose="020F0502020204030204" pitchFamily="34" charset="0"/>
                <a:cs typeface="Calibri" panose="020F0502020204030204" pitchFamily="34" charset="0"/>
              </a:rPr>
              <a:t>What is the </a:t>
            </a:r>
            <a:r>
              <a:rPr lang="en-US" sz="1600" kern="0" dirty="0" smtClean="0">
                <a:solidFill>
                  <a:srgbClr val="E48C32"/>
                </a:solidFill>
                <a:latin typeface="Calibri" panose="020F0502020204030204" pitchFamily="34" charset="0"/>
                <a:cs typeface="Calibri" panose="020F0502020204030204" pitchFamily="34" charset="0"/>
              </a:rPr>
              <a:t>date </a:t>
            </a:r>
            <a:r>
              <a:rPr lang="en-US" sz="1600" b="0" kern="0" dirty="0" smtClean="0">
                <a:solidFill>
                  <a:srgbClr val="002060"/>
                </a:solidFill>
                <a:latin typeface="Calibri" panose="020F0502020204030204" pitchFamily="34" charset="0"/>
                <a:cs typeface="Calibri" panose="020F0502020204030204" pitchFamily="34" charset="0"/>
              </a:rPr>
              <a:t>of the Elections?</a:t>
            </a:r>
          </a:p>
        </p:txBody>
      </p:sp>
      <p:sp>
        <p:nvSpPr>
          <p:cNvPr id="11" name="Rectangle 10"/>
          <p:cNvSpPr/>
          <p:nvPr/>
        </p:nvSpPr>
        <p:spPr>
          <a:xfrm>
            <a:off x="323528" y="4539039"/>
            <a:ext cx="3534732" cy="338554"/>
          </a:xfrm>
          <a:prstGeom prst="rect">
            <a:avLst/>
          </a:prstGeom>
        </p:spPr>
        <p:txBody>
          <a:bodyPr wrap="square">
            <a:spAutoFit/>
          </a:bodyPr>
          <a:lstStyle/>
          <a:p>
            <a:r>
              <a:rPr lang="en-US" sz="1600" kern="0" dirty="0">
                <a:solidFill>
                  <a:srgbClr val="E48C32"/>
                </a:solidFill>
                <a:latin typeface="Calibri" panose="020F0502020204030204" pitchFamily="34" charset="0"/>
                <a:cs typeface="Calibri" panose="020F0502020204030204" pitchFamily="34" charset="0"/>
              </a:rPr>
              <a:t>Where</a:t>
            </a:r>
            <a:r>
              <a:rPr lang="en-US" sz="1600" b="0" kern="0" dirty="0">
                <a:solidFill>
                  <a:srgbClr val="002060"/>
                </a:solidFill>
                <a:latin typeface="Calibri" panose="020F0502020204030204" pitchFamily="34" charset="0"/>
                <a:cs typeface="Calibri" panose="020F0502020204030204" pitchFamily="34" charset="0"/>
              </a:rPr>
              <a:t> can I vote?</a:t>
            </a:r>
            <a:endParaRPr lang="en-IE" sz="1600" b="0" dirty="0">
              <a:solidFill>
                <a:srgbClr val="002060"/>
              </a:solidFill>
              <a:latin typeface="Calibri" panose="020F0502020204030204" pitchFamily="34" charset="0"/>
              <a:cs typeface="Calibri" panose="020F0502020204030204" pitchFamily="34" charset="0"/>
            </a:endParaRPr>
          </a:p>
        </p:txBody>
      </p:sp>
      <p:sp>
        <p:nvSpPr>
          <p:cNvPr id="12" name="Rectangle 11"/>
          <p:cNvSpPr/>
          <p:nvPr/>
        </p:nvSpPr>
        <p:spPr>
          <a:xfrm>
            <a:off x="323528" y="4889398"/>
            <a:ext cx="2310596" cy="338554"/>
          </a:xfrm>
          <a:prstGeom prst="rect">
            <a:avLst/>
          </a:prstGeom>
        </p:spPr>
        <p:txBody>
          <a:bodyPr wrap="square">
            <a:spAutoFit/>
          </a:bodyPr>
          <a:lstStyle/>
          <a:p>
            <a:r>
              <a:rPr lang="en-US" sz="1600" b="0" kern="0" dirty="0" smtClean="0">
                <a:solidFill>
                  <a:srgbClr val="002060"/>
                </a:solidFill>
                <a:latin typeface="Calibri" panose="020F0502020204030204" pitchFamily="34" charset="0"/>
                <a:cs typeface="Calibri" panose="020F0502020204030204" pitchFamily="34" charset="0"/>
              </a:rPr>
              <a:t>What is the </a:t>
            </a:r>
            <a:r>
              <a:rPr lang="en-US" sz="1600" kern="0" dirty="0" smtClean="0">
                <a:solidFill>
                  <a:srgbClr val="E48C32"/>
                </a:solidFill>
                <a:latin typeface="Calibri" panose="020F0502020204030204" pitchFamily="34" charset="0"/>
                <a:cs typeface="Calibri" panose="020F0502020204030204" pitchFamily="34" charset="0"/>
              </a:rPr>
              <a:t>voting age</a:t>
            </a:r>
            <a:r>
              <a:rPr lang="en-US" sz="1600" b="0" kern="0" dirty="0" smtClean="0">
                <a:solidFill>
                  <a:srgbClr val="002060"/>
                </a:solidFill>
                <a:latin typeface="Calibri" panose="020F0502020204030204" pitchFamily="34" charset="0"/>
                <a:cs typeface="Calibri" panose="020F0502020204030204" pitchFamily="34" charset="0"/>
              </a:rPr>
              <a:t>? </a:t>
            </a:r>
            <a:endParaRPr lang="en-IE" sz="1600" b="0" dirty="0">
              <a:solidFill>
                <a:srgbClr val="002060"/>
              </a:solidFill>
              <a:latin typeface="Calibri" panose="020F0502020204030204" pitchFamily="34" charset="0"/>
              <a:cs typeface="Calibri" panose="020F0502020204030204" pitchFamily="34" charset="0"/>
            </a:endParaRPr>
          </a:p>
        </p:txBody>
      </p:sp>
      <p:sp>
        <p:nvSpPr>
          <p:cNvPr id="13" name="Rectangle 12"/>
          <p:cNvSpPr/>
          <p:nvPr/>
        </p:nvSpPr>
        <p:spPr>
          <a:xfrm>
            <a:off x="323528" y="5239756"/>
            <a:ext cx="2886660" cy="338554"/>
          </a:xfrm>
          <a:prstGeom prst="rect">
            <a:avLst/>
          </a:prstGeom>
        </p:spPr>
        <p:txBody>
          <a:bodyPr wrap="square">
            <a:spAutoFit/>
          </a:bodyPr>
          <a:lstStyle/>
          <a:p>
            <a:r>
              <a:rPr lang="en-US" sz="1600" b="0" kern="0" dirty="0" smtClean="0">
                <a:solidFill>
                  <a:srgbClr val="002060"/>
                </a:solidFill>
                <a:latin typeface="Calibri" panose="020F0502020204030204" pitchFamily="34" charset="0"/>
                <a:cs typeface="Calibri" panose="020F0502020204030204" pitchFamily="34" charset="0"/>
              </a:rPr>
              <a:t>Where should I </a:t>
            </a:r>
            <a:r>
              <a:rPr lang="en-US" sz="1600" kern="0" dirty="0" smtClean="0">
                <a:solidFill>
                  <a:srgbClr val="E48C32"/>
                </a:solidFill>
                <a:latin typeface="Calibri" panose="020F0502020204030204" pitchFamily="34" charset="0"/>
                <a:cs typeface="Calibri" panose="020F0502020204030204" pitchFamily="34" charset="0"/>
              </a:rPr>
              <a:t>register</a:t>
            </a:r>
            <a:r>
              <a:rPr lang="en-US" sz="1600" b="0" kern="0" dirty="0" smtClean="0">
                <a:solidFill>
                  <a:srgbClr val="002060"/>
                </a:solidFill>
                <a:latin typeface="Calibri" panose="020F0502020204030204" pitchFamily="34" charset="0"/>
                <a:cs typeface="Calibri" panose="020F0502020204030204" pitchFamily="34" charset="0"/>
              </a:rPr>
              <a:t> to vote?</a:t>
            </a:r>
            <a:endParaRPr lang="en-IE" sz="1600" b="0" dirty="0">
              <a:solidFill>
                <a:srgbClr val="002060"/>
              </a:solidFill>
              <a:latin typeface="Calibri" panose="020F0502020204030204" pitchFamily="34" charset="0"/>
              <a:cs typeface="Calibri" panose="020F0502020204030204" pitchFamily="34" charset="0"/>
            </a:endParaRPr>
          </a:p>
        </p:txBody>
      </p:sp>
      <p:sp>
        <p:nvSpPr>
          <p:cNvPr id="14" name="Rectangle 13"/>
          <p:cNvSpPr/>
          <p:nvPr/>
        </p:nvSpPr>
        <p:spPr>
          <a:xfrm>
            <a:off x="5364088" y="4195827"/>
            <a:ext cx="3534732" cy="338554"/>
          </a:xfrm>
          <a:prstGeom prst="rect">
            <a:avLst/>
          </a:prstGeom>
        </p:spPr>
        <p:txBody>
          <a:bodyPr wrap="square">
            <a:spAutoFit/>
          </a:bodyPr>
          <a:lstStyle/>
          <a:p>
            <a:pPr algn="r"/>
            <a:r>
              <a:rPr lang="en-US" sz="1600" b="0" kern="0" dirty="0" smtClean="0">
                <a:solidFill>
                  <a:srgbClr val="002060"/>
                </a:solidFill>
                <a:latin typeface="Calibri" panose="020F0502020204030204" pitchFamily="34" charset="0"/>
                <a:cs typeface="Calibri" panose="020F0502020204030204" pitchFamily="34" charset="0"/>
              </a:rPr>
              <a:t>Can I vote by </a:t>
            </a:r>
            <a:r>
              <a:rPr lang="en-US" sz="1600" kern="0" dirty="0" smtClean="0">
                <a:solidFill>
                  <a:srgbClr val="E48C32"/>
                </a:solidFill>
                <a:latin typeface="Calibri" panose="020F0502020204030204" pitchFamily="34" charset="0"/>
                <a:cs typeface="Calibri" panose="020F0502020204030204" pitchFamily="34" charset="0"/>
              </a:rPr>
              <a:t>mail</a:t>
            </a:r>
            <a:r>
              <a:rPr lang="en-US" sz="1600" b="0" kern="0" dirty="0" smtClean="0">
                <a:solidFill>
                  <a:srgbClr val="002060"/>
                </a:solidFill>
                <a:latin typeface="Calibri" panose="020F0502020204030204" pitchFamily="34" charset="0"/>
                <a:cs typeface="Calibri" panose="020F0502020204030204" pitchFamily="34" charset="0"/>
              </a:rPr>
              <a:t>?</a:t>
            </a:r>
          </a:p>
        </p:txBody>
      </p:sp>
      <p:sp>
        <p:nvSpPr>
          <p:cNvPr id="15" name="Rectangle 14"/>
          <p:cNvSpPr/>
          <p:nvPr/>
        </p:nvSpPr>
        <p:spPr>
          <a:xfrm>
            <a:off x="5364088" y="4546186"/>
            <a:ext cx="3534732" cy="338554"/>
          </a:xfrm>
          <a:prstGeom prst="rect">
            <a:avLst/>
          </a:prstGeom>
        </p:spPr>
        <p:txBody>
          <a:bodyPr wrap="square">
            <a:spAutoFit/>
          </a:bodyPr>
          <a:lstStyle/>
          <a:p>
            <a:pPr algn="r"/>
            <a:r>
              <a:rPr lang="en-US" sz="1600" b="0" kern="0" dirty="0" smtClean="0">
                <a:solidFill>
                  <a:srgbClr val="E48C32"/>
                </a:solidFill>
                <a:latin typeface="Calibri" panose="020F0502020204030204" pitchFamily="34" charset="0"/>
                <a:cs typeface="Calibri" panose="020F0502020204030204" pitchFamily="34" charset="0"/>
              </a:rPr>
              <a:t>Can</a:t>
            </a:r>
            <a:r>
              <a:rPr lang="en-US" sz="1600" kern="0" dirty="0" smtClean="0">
                <a:solidFill>
                  <a:srgbClr val="E48C32"/>
                </a:solidFill>
                <a:latin typeface="Calibri" panose="020F0502020204030204" pitchFamily="34" charset="0"/>
                <a:cs typeface="Calibri" panose="020F0502020204030204" pitchFamily="34" charset="0"/>
              </a:rPr>
              <a:t> </a:t>
            </a:r>
            <a:r>
              <a:rPr lang="en-US" sz="1600" b="0" kern="0" dirty="0" smtClean="0">
                <a:solidFill>
                  <a:srgbClr val="002060"/>
                </a:solidFill>
                <a:latin typeface="Calibri" panose="020F0502020204030204" pitchFamily="34" charset="0"/>
                <a:cs typeface="Calibri" panose="020F0502020204030204" pitchFamily="34" charset="0"/>
              </a:rPr>
              <a:t>I vote by </a:t>
            </a:r>
            <a:r>
              <a:rPr lang="en-US" sz="1600" kern="0" dirty="0" smtClean="0">
                <a:solidFill>
                  <a:srgbClr val="E48C32"/>
                </a:solidFill>
                <a:latin typeface="Calibri" panose="020F0502020204030204" pitchFamily="34" charset="0"/>
                <a:cs typeface="Calibri" panose="020F0502020204030204" pitchFamily="34" charset="0"/>
              </a:rPr>
              <a:t>proxy</a:t>
            </a:r>
            <a:r>
              <a:rPr lang="en-US" sz="1600" b="0" kern="0" dirty="0" smtClean="0">
                <a:solidFill>
                  <a:srgbClr val="002060"/>
                </a:solidFill>
                <a:latin typeface="Calibri" panose="020F0502020204030204" pitchFamily="34" charset="0"/>
                <a:cs typeface="Calibri" panose="020F0502020204030204" pitchFamily="34" charset="0"/>
              </a:rPr>
              <a:t>?</a:t>
            </a:r>
            <a:endParaRPr lang="en-IE" sz="1600" b="0" dirty="0">
              <a:solidFill>
                <a:srgbClr val="002060"/>
              </a:solidFill>
              <a:latin typeface="Calibri" panose="020F0502020204030204" pitchFamily="34" charset="0"/>
              <a:cs typeface="Calibri" panose="020F0502020204030204" pitchFamily="34" charset="0"/>
            </a:endParaRPr>
          </a:p>
        </p:txBody>
      </p:sp>
      <p:sp>
        <p:nvSpPr>
          <p:cNvPr id="18" name="Rectangle 17"/>
          <p:cNvSpPr/>
          <p:nvPr/>
        </p:nvSpPr>
        <p:spPr>
          <a:xfrm>
            <a:off x="6588224" y="4896545"/>
            <a:ext cx="2310596" cy="338554"/>
          </a:xfrm>
          <a:prstGeom prst="rect">
            <a:avLst/>
          </a:prstGeom>
        </p:spPr>
        <p:txBody>
          <a:bodyPr wrap="square">
            <a:spAutoFit/>
          </a:bodyPr>
          <a:lstStyle/>
          <a:p>
            <a:pPr algn="r"/>
            <a:r>
              <a:rPr lang="en-US" sz="1600" b="0" kern="0" dirty="0" smtClean="0">
                <a:solidFill>
                  <a:srgbClr val="002060"/>
                </a:solidFill>
                <a:latin typeface="Calibri" panose="020F0502020204030204" pitchFamily="34" charset="0"/>
                <a:cs typeface="Calibri" panose="020F0502020204030204" pitchFamily="34" charset="0"/>
              </a:rPr>
              <a:t>Who are the </a:t>
            </a:r>
            <a:r>
              <a:rPr lang="en-US" sz="1600" kern="0" dirty="0" smtClean="0">
                <a:solidFill>
                  <a:srgbClr val="E48C32"/>
                </a:solidFill>
                <a:latin typeface="Calibri" panose="020F0502020204030204" pitchFamily="34" charset="0"/>
                <a:cs typeface="Calibri" panose="020F0502020204030204" pitchFamily="34" charset="0"/>
              </a:rPr>
              <a:t>candidates</a:t>
            </a:r>
            <a:r>
              <a:rPr lang="en-US" sz="1600" b="0" kern="0" dirty="0" smtClean="0">
                <a:solidFill>
                  <a:srgbClr val="002060"/>
                </a:solidFill>
                <a:latin typeface="Calibri" panose="020F0502020204030204" pitchFamily="34" charset="0"/>
                <a:cs typeface="Calibri" panose="020F0502020204030204" pitchFamily="34" charset="0"/>
              </a:rPr>
              <a:t>? </a:t>
            </a:r>
            <a:endParaRPr lang="en-IE" sz="1600" b="0" dirty="0">
              <a:solidFill>
                <a:srgbClr val="002060"/>
              </a:solidFill>
              <a:latin typeface="Calibri" panose="020F0502020204030204" pitchFamily="34" charset="0"/>
              <a:cs typeface="Calibri" panose="020F0502020204030204" pitchFamily="34" charset="0"/>
            </a:endParaRPr>
          </a:p>
        </p:txBody>
      </p:sp>
      <p:sp>
        <p:nvSpPr>
          <p:cNvPr id="19" name="Rectangle 18"/>
          <p:cNvSpPr/>
          <p:nvPr/>
        </p:nvSpPr>
        <p:spPr>
          <a:xfrm>
            <a:off x="5580112" y="5246903"/>
            <a:ext cx="3318708" cy="338554"/>
          </a:xfrm>
          <a:prstGeom prst="rect">
            <a:avLst/>
          </a:prstGeom>
        </p:spPr>
        <p:txBody>
          <a:bodyPr wrap="square">
            <a:spAutoFit/>
          </a:bodyPr>
          <a:lstStyle/>
          <a:p>
            <a:pPr algn="r"/>
            <a:r>
              <a:rPr lang="en-US" sz="1600" b="0" kern="0" dirty="0" smtClean="0">
                <a:solidFill>
                  <a:srgbClr val="002060"/>
                </a:solidFill>
                <a:latin typeface="Calibri" panose="020F0502020204030204" pitchFamily="34" charset="0"/>
                <a:cs typeface="Calibri" panose="020F0502020204030204" pitchFamily="34" charset="0"/>
              </a:rPr>
              <a:t>How can I vote in </a:t>
            </a:r>
            <a:r>
              <a:rPr lang="en-US" sz="1600" kern="0" dirty="0" smtClean="0">
                <a:solidFill>
                  <a:srgbClr val="E48C32"/>
                </a:solidFill>
                <a:latin typeface="Calibri" panose="020F0502020204030204" pitchFamily="34" charset="0"/>
                <a:cs typeface="Calibri" panose="020F0502020204030204" pitchFamily="34" charset="0"/>
              </a:rPr>
              <a:t>other countries</a:t>
            </a:r>
            <a:r>
              <a:rPr lang="en-US" sz="1600" b="0" kern="0" dirty="0" smtClean="0">
                <a:solidFill>
                  <a:srgbClr val="002060"/>
                </a:solidFill>
                <a:latin typeface="Calibri" panose="020F0502020204030204" pitchFamily="34" charset="0"/>
                <a:cs typeface="Calibri" panose="020F0502020204030204" pitchFamily="34" charset="0"/>
              </a:rPr>
              <a:t>? </a:t>
            </a:r>
            <a:endParaRPr lang="en-IE" sz="1600" b="0" dirty="0">
              <a:solidFill>
                <a:srgbClr val="002060"/>
              </a:solidFill>
              <a:latin typeface="Calibri" panose="020F0502020204030204" pitchFamily="34" charset="0"/>
              <a:cs typeface="Calibri" panose="020F0502020204030204" pitchFamily="34" charset="0"/>
            </a:endParaRPr>
          </a:p>
        </p:txBody>
      </p:sp>
      <p:sp>
        <p:nvSpPr>
          <p:cNvPr id="21" name="Rectangle 20"/>
          <p:cNvSpPr/>
          <p:nvPr/>
        </p:nvSpPr>
        <p:spPr>
          <a:xfrm>
            <a:off x="323528" y="5650767"/>
            <a:ext cx="4212000" cy="800219"/>
          </a:xfrm>
          <a:prstGeom prst="rect">
            <a:avLst/>
          </a:prstGeom>
        </p:spPr>
        <p:txBody>
          <a:bodyPr wrap="square">
            <a:spAutoFit/>
          </a:bodyPr>
          <a:lstStyle/>
          <a:p>
            <a:r>
              <a:rPr lang="en-US" sz="1600" kern="0" dirty="0" smtClean="0">
                <a:solidFill>
                  <a:srgbClr val="E28B34"/>
                </a:solidFill>
                <a:latin typeface="Calibri" panose="020F0502020204030204" pitchFamily="34" charset="0"/>
                <a:cs typeface="Calibri" panose="020F0502020204030204" pitchFamily="34" charset="0"/>
              </a:rPr>
              <a:t>Find all answers here: </a:t>
            </a:r>
            <a:endParaRPr lang="el-GR" sz="1600" kern="0" dirty="0" smtClean="0">
              <a:solidFill>
                <a:srgbClr val="E28B34"/>
              </a:solidFill>
              <a:latin typeface="Calibri" panose="020F0502020204030204" pitchFamily="34" charset="0"/>
              <a:cs typeface="Calibri" panose="020F0502020204030204" pitchFamily="34" charset="0"/>
            </a:endParaRPr>
          </a:p>
          <a:p>
            <a:r>
              <a:rPr lang="en-US" sz="1500" kern="0" dirty="0" smtClean="0">
                <a:solidFill>
                  <a:srgbClr val="002060"/>
                </a:solidFill>
                <a:latin typeface="Calibri" panose="020F0502020204030204" pitchFamily="34" charset="0"/>
                <a:cs typeface="Calibri" panose="020F0502020204030204" pitchFamily="34" charset="0"/>
                <a:hlinkClick r:id="rId3"/>
              </a:rPr>
              <a:t>www.European-elections.eu/how-to-vote</a:t>
            </a:r>
            <a:r>
              <a:rPr lang="en-US" sz="1500" kern="0" dirty="0" smtClean="0">
                <a:solidFill>
                  <a:srgbClr val="002060"/>
                </a:solidFill>
                <a:latin typeface="Calibri" panose="020F0502020204030204" pitchFamily="34" charset="0"/>
                <a:cs typeface="Calibri" panose="020F0502020204030204" pitchFamily="34" charset="0"/>
              </a:rPr>
              <a:t> </a:t>
            </a:r>
            <a:endParaRPr lang="el-GR" sz="1500" kern="0" dirty="0" smtClean="0">
              <a:solidFill>
                <a:srgbClr val="002060"/>
              </a:solidFill>
              <a:latin typeface="Calibri" panose="020F0502020204030204" pitchFamily="34" charset="0"/>
              <a:cs typeface="Calibri" panose="020F0502020204030204" pitchFamily="34" charset="0"/>
            </a:endParaRPr>
          </a:p>
          <a:p>
            <a:r>
              <a:rPr lang="en-US" sz="1500" b="0" kern="0" dirty="0">
                <a:solidFill>
                  <a:srgbClr val="002060"/>
                </a:solidFill>
                <a:latin typeface="Calibri" panose="020F0502020204030204" pitchFamily="34" charset="0"/>
                <a:cs typeface="Calibri" panose="020F0502020204030204" pitchFamily="34" charset="0"/>
              </a:rPr>
              <a:t>&amp;</a:t>
            </a:r>
            <a:r>
              <a:rPr lang="en-US" sz="1500" kern="0" dirty="0" smtClean="0">
                <a:solidFill>
                  <a:srgbClr val="002060"/>
                </a:solidFill>
                <a:latin typeface="Calibri" panose="020F0502020204030204" pitchFamily="34" charset="0"/>
                <a:cs typeface="Calibri" panose="020F0502020204030204" pitchFamily="34" charset="0"/>
              </a:rPr>
              <a:t> </a:t>
            </a:r>
            <a:r>
              <a:rPr lang="en-US" sz="1500" b="0" kern="0" dirty="0">
                <a:solidFill>
                  <a:srgbClr val="002060"/>
                </a:solidFill>
                <a:latin typeface="Calibri" panose="020F0502020204030204" pitchFamily="34" charset="0"/>
                <a:cs typeface="Calibri" panose="020F0502020204030204" pitchFamily="34" charset="0"/>
              </a:rPr>
              <a:t>on the </a:t>
            </a:r>
            <a:r>
              <a:rPr lang="en-US" sz="1500" kern="0" dirty="0">
                <a:solidFill>
                  <a:srgbClr val="E28B34"/>
                </a:solidFill>
                <a:latin typeface="Calibri" panose="020F0502020204030204" pitchFamily="34" charset="0"/>
                <a:cs typeface="Calibri" panose="020F0502020204030204" pitchFamily="34" charset="0"/>
                <a:hlinkClick r:id="rId4"/>
              </a:rPr>
              <a:t>Your Europe </a:t>
            </a:r>
            <a:r>
              <a:rPr lang="en-US" sz="1500" b="0" kern="0" dirty="0" smtClean="0">
                <a:solidFill>
                  <a:srgbClr val="002060"/>
                </a:solidFill>
                <a:latin typeface="Calibri" panose="020F0502020204030204" pitchFamily="34" charset="0"/>
                <a:cs typeface="Calibri" panose="020F0502020204030204" pitchFamily="34" charset="0"/>
              </a:rPr>
              <a:t>portal</a:t>
            </a:r>
            <a:r>
              <a:rPr lang="el-GR" sz="1500" b="0" kern="0" dirty="0" smtClean="0">
                <a:solidFill>
                  <a:srgbClr val="002060"/>
                </a:solidFill>
                <a:latin typeface="Calibri" panose="020F0502020204030204" pitchFamily="34" charset="0"/>
                <a:cs typeface="Calibri" panose="020F0502020204030204" pitchFamily="34" charset="0"/>
              </a:rPr>
              <a:t>.</a:t>
            </a:r>
            <a:endParaRPr lang="en-US" sz="1500" kern="0" dirty="0" smtClean="0">
              <a:solidFill>
                <a:srgbClr val="002060"/>
              </a:solidFill>
              <a:latin typeface="Calibri" panose="020F0502020204030204" pitchFamily="34" charset="0"/>
              <a:cs typeface="Calibri" panose="020F0502020204030204" pitchFamily="34" charset="0"/>
            </a:endParaRPr>
          </a:p>
        </p:txBody>
      </p:sp>
      <p:sp>
        <p:nvSpPr>
          <p:cNvPr id="24" name="Rectangle 23"/>
          <p:cNvSpPr/>
          <p:nvPr/>
        </p:nvSpPr>
        <p:spPr>
          <a:xfrm>
            <a:off x="0" y="432504"/>
            <a:ext cx="9144000" cy="492443"/>
          </a:xfrm>
          <a:prstGeom prst="rect">
            <a:avLst/>
          </a:prstGeom>
        </p:spPr>
        <p:txBody>
          <a:bodyPr wrap="square">
            <a:spAutoFit/>
          </a:bodyPr>
          <a:lstStyle/>
          <a:p>
            <a:pPr algn="ctr"/>
            <a:r>
              <a:rPr lang="en-US" sz="2600" kern="0" dirty="0" smtClean="0">
                <a:solidFill>
                  <a:srgbClr val="E48C32"/>
                </a:solidFill>
                <a:latin typeface="Arial" panose="020B0604020202020204" pitchFamily="34" charset="0"/>
                <a:cs typeface="Arial" panose="020B0604020202020204" pitchFamily="34" charset="0"/>
              </a:rPr>
              <a:t>How to vote</a:t>
            </a:r>
            <a:endParaRPr lang="en-US" sz="2600" dirty="0"/>
          </a:p>
        </p:txBody>
      </p:sp>
      <p:pic>
        <p:nvPicPr>
          <p:cNvPr id="16" name="Picture 15"/>
          <p:cNvPicPr>
            <a:picLocks noChangeAspect="1"/>
          </p:cNvPicPr>
          <p:nvPr/>
        </p:nvPicPr>
        <p:blipFill rotWithShape="1">
          <a:blip r:embed="rId5"/>
          <a:srcRect l="6978" t="53772" r="7587" b="3817"/>
          <a:stretch/>
        </p:blipFill>
        <p:spPr>
          <a:xfrm>
            <a:off x="-8997" y="1078035"/>
            <a:ext cx="9152997" cy="2783013"/>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7984" y="4365104"/>
            <a:ext cx="550066" cy="862848"/>
          </a:xfrm>
          <a:prstGeom prst="rect">
            <a:avLst/>
          </a:prstGeom>
        </p:spPr>
      </p:pic>
    </p:spTree>
    <p:extLst>
      <p:ext uri="{BB962C8B-B14F-4D97-AF65-F5344CB8AC3E}">
        <p14:creationId xmlns:p14="http://schemas.microsoft.com/office/powerpoint/2010/main" val="32490688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416277"/>
            <a:ext cx="9144000" cy="492443"/>
          </a:xfrm>
          <a:prstGeom prst="rect">
            <a:avLst/>
          </a:prstGeom>
        </p:spPr>
        <p:txBody>
          <a:bodyPr wrap="square">
            <a:spAutoFit/>
          </a:bodyPr>
          <a:lstStyle/>
          <a:p>
            <a:pPr algn="ctr"/>
            <a:r>
              <a:rPr lang="en-US" sz="2600" kern="0" dirty="0" smtClean="0">
                <a:solidFill>
                  <a:srgbClr val="E48C32"/>
                </a:solidFill>
                <a:latin typeface="Arial" panose="020B0604020202020204" pitchFamily="34" charset="0"/>
                <a:cs typeface="Arial" panose="020B0604020202020204" pitchFamily="34" charset="0"/>
              </a:rPr>
              <a:t>How to engage</a:t>
            </a:r>
            <a:endParaRPr lang="en-US" sz="2600" dirty="0"/>
          </a:p>
        </p:txBody>
      </p:sp>
      <p:sp>
        <p:nvSpPr>
          <p:cNvPr id="7" name="Content Placeholder 2"/>
          <p:cNvSpPr txBox="1">
            <a:spLocks/>
          </p:cNvSpPr>
          <p:nvPr/>
        </p:nvSpPr>
        <p:spPr bwMode="auto">
          <a:xfrm>
            <a:off x="827584" y="4221088"/>
            <a:ext cx="7488832" cy="24036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r>
              <a:rPr lang="en-GB" sz="1600" i="0" kern="0" dirty="0" smtClean="0">
                <a:solidFill>
                  <a:srgbClr val="002060"/>
                </a:solidFill>
                <a:latin typeface="Calibri" panose="020F0502020204030204" pitchFamily="34" charset="0"/>
                <a:cs typeface="Calibri" panose="020F0502020204030204" pitchFamily="34" charset="0"/>
              </a:rPr>
              <a:t>1,600</a:t>
            </a:r>
            <a:r>
              <a:rPr lang="en-GB" sz="1600" b="0" i="0" kern="0" dirty="0" smtClean="0">
                <a:solidFill>
                  <a:srgbClr val="002060"/>
                </a:solidFill>
                <a:latin typeface="Calibri" panose="020F0502020204030204" pitchFamily="34" charset="0"/>
                <a:cs typeface="Calibri" panose="020F0502020204030204" pitchFamily="34" charset="0"/>
              </a:rPr>
              <a:t> Citizens’ Dialogues – almost</a:t>
            </a:r>
            <a:r>
              <a:rPr lang="en-GB" sz="1600" i="0" kern="0" dirty="0" smtClean="0">
                <a:solidFill>
                  <a:srgbClr val="002060"/>
                </a:solidFill>
                <a:latin typeface="Calibri" panose="020F0502020204030204" pitchFamily="34" charset="0"/>
                <a:cs typeface="Calibri" panose="020F0502020204030204" pitchFamily="34" charset="0"/>
              </a:rPr>
              <a:t> 600</a:t>
            </a:r>
            <a:r>
              <a:rPr lang="en-GB" sz="1600" b="0" i="0" kern="0" dirty="0" smtClean="0">
                <a:solidFill>
                  <a:srgbClr val="002060"/>
                </a:solidFill>
                <a:latin typeface="Calibri" panose="020F0502020204030204" pitchFamily="34" charset="0"/>
                <a:cs typeface="Calibri" panose="020F0502020204030204" pitchFamily="34" charset="0"/>
              </a:rPr>
              <a:t> cities – </a:t>
            </a:r>
            <a:r>
              <a:rPr lang="en-GB" sz="1600" i="0" kern="0" dirty="0" smtClean="0">
                <a:solidFill>
                  <a:srgbClr val="002060"/>
                </a:solidFill>
                <a:latin typeface="Calibri" panose="020F0502020204030204" pitchFamily="34" charset="0"/>
                <a:cs typeface="Calibri" panose="020F0502020204030204" pitchFamily="34" charset="0"/>
              </a:rPr>
              <a:t>27</a:t>
            </a:r>
            <a:r>
              <a:rPr lang="en-GB" sz="1600" b="0" i="0" kern="0" dirty="0" smtClean="0">
                <a:solidFill>
                  <a:srgbClr val="002060"/>
                </a:solidFill>
                <a:latin typeface="Calibri" panose="020F0502020204030204" pitchFamily="34" charset="0"/>
                <a:cs typeface="Calibri" panose="020F0502020204030204" pitchFamily="34" charset="0"/>
              </a:rPr>
              <a:t> Member States</a:t>
            </a:r>
          </a:p>
          <a:p>
            <a:r>
              <a:rPr lang="fr-BE" sz="1600" i="0" kern="0" dirty="0" smtClean="0">
                <a:solidFill>
                  <a:srgbClr val="002060"/>
                </a:solidFill>
                <a:latin typeface="Calibri" panose="020F0502020204030204" pitchFamily="34" charset="0"/>
                <a:cs typeface="Calibri" panose="020F0502020204030204" pitchFamily="34" charset="0"/>
              </a:rPr>
              <a:t>EC </a:t>
            </a:r>
            <a:r>
              <a:rPr lang="fr-BE" sz="1600" i="0" kern="0" dirty="0" err="1" smtClean="0">
                <a:solidFill>
                  <a:srgbClr val="002060"/>
                </a:solidFill>
                <a:latin typeface="Calibri" panose="020F0502020204030204" pitchFamily="34" charset="0"/>
                <a:cs typeface="Calibri" panose="020F0502020204030204" pitchFamily="34" charset="0"/>
              </a:rPr>
              <a:t>Representations</a:t>
            </a:r>
            <a:r>
              <a:rPr lang="fr-BE" sz="1600" i="0" kern="0" dirty="0" smtClean="0">
                <a:solidFill>
                  <a:srgbClr val="002060"/>
                </a:solidFill>
                <a:latin typeface="Calibri" panose="020F0502020204030204" pitchFamily="34" charset="0"/>
                <a:cs typeface="Calibri" panose="020F0502020204030204" pitchFamily="34" charset="0"/>
              </a:rPr>
              <a:t> </a:t>
            </a:r>
            <a:r>
              <a:rPr lang="fr-BE" sz="1600" b="0" i="0" kern="0" dirty="0" smtClean="0">
                <a:solidFill>
                  <a:srgbClr val="002060"/>
                </a:solidFill>
                <a:latin typeface="Calibri" panose="020F0502020204030204" pitchFamily="34" charset="0"/>
                <a:cs typeface="Calibri" panose="020F0502020204030204" pitchFamily="34" charset="0"/>
              </a:rPr>
              <a:t>and 440 local </a:t>
            </a:r>
            <a:r>
              <a:rPr lang="fr-BE" sz="1600" i="0" kern="0" dirty="0" smtClean="0">
                <a:solidFill>
                  <a:srgbClr val="002060"/>
                </a:solidFill>
                <a:latin typeface="Calibri" panose="020F0502020204030204" pitchFamily="34" charset="0"/>
                <a:cs typeface="Calibri" panose="020F0502020204030204" pitchFamily="34" charset="0"/>
              </a:rPr>
              <a:t>Europe Direct Information Centres </a:t>
            </a:r>
          </a:p>
          <a:p>
            <a:r>
              <a:rPr lang="fr-BE" sz="1600" i="0" kern="0" dirty="0" err="1" smtClean="0">
                <a:solidFill>
                  <a:srgbClr val="002060"/>
                </a:solidFill>
                <a:latin typeface="Calibri" panose="020F0502020204030204" pitchFamily="34" charset="0"/>
                <a:cs typeface="Calibri" panose="020F0502020204030204" pitchFamily="34" charset="0"/>
              </a:rPr>
              <a:t>Visitors</a:t>
            </a:r>
            <a:r>
              <a:rPr lang="fr-BE" sz="1600" i="0" kern="0" dirty="0" smtClean="0">
                <a:solidFill>
                  <a:srgbClr val="002060"/>
                </a:solidFill>
                <a:latin typeface="Calibri" panose="020F0502020204030204" pitchFamily="34" charset="0"/>
                <a:cs typeface="Calibri" panose="020F0502020204030204" pitchFamily="34" charset="0"/>
              </a:rPr>
              <a:t>’ centre / </a:t>
            </a:r>
            <a:r>
              <a:rPr lang="fr-BE" sz="1600" i="0" kern="0" dirty="0" err="1" smtClean="0">
                <a:solidFill>
                  <a:srgbClr val="002060"/>
                </a:solidFill>
                <a:latin typeface="Calibri" panose="020F0502020204030204" pitchFamily="34" charset="0"/>
                <a:cs typeface="Calibri" panose="020F0502020204030204" pitchFamily="34" charset="0"/>
              </a:rPr>
              <a:t>Experience</a:t>
            </a:r>
            <a:r>
              <a:rPr lang="fr-BE" sz="1600" i="0" kern="0" dirty="0" smtClean="0">
                <a:solidFill>
                  <a:srgbClr val="002060"/>
                </a:solidFill>
                <a:latin typeface="Calibri" panose="020F0502020204030204" pitchFamily="34" charset="0"/>
                <a:cs typeface="Calibri" panose="020F0502020204030204" pitchFamily="34" charset="0"/>
              </a:rPr>
              <a:t> Europe</a:t>
            </a:r>
          </a:p>
          <a:p>
            <a:r>
              <a:rPr lang="fr-BE" sz="1600" i="0" kern="0" dirty="0" smtClean="0">
                <a:solidFill>
                  <a:srgbClr val="002060"/>
                </a:solidFill>
                <a:latin typeface="Calibri" panose="020F0502020204030204" pitchFamily="34" charset="0"/>
                <a:cs typeface="Calibri" panose="020F0502020204030204" pitchFamily="34" charset="0"/>
              </a:rPr>
              <a:t>Back-to-</a:t>
            </a:r>
            <a:r>
              <a:rPr lang="fr-BE" sz="1600" i="0" kern="0" dirty="0" err="1" smtClean="0">
                <a:solidFill>
                  <a:srgbClr val="002060"/>
                </a:solidFill>
                <a:latin typeface="Calibri" panose="020F0502020204030204" pitchFamily="34" charset="0"/>
                <a:cs typeface="Calibri" panose="020F0502020204030204" pitchFamily="34" charset="0"/>
              </a:rPr>
              <a:t>school</a:t>
            </a:r>
            <a:r>
              <a:rPr lang="fr-BE" sz="1600" i="0" kern="0" dirty="0" smtClean="0">
                <a:solidFill>
                  <a:srgbClr val="002060"/>
                </a:solidFill>
                <a:latin typeface="Calibri" panose="020F0502020204030204" pitchFamily="34" charset="0"/>
                <a:cs typeface="Calibri" panose="020F0502020204030204" pitchFamily="34" charset="0"/>
              </a:rPr>
              <a:t> </a:t>
            </a:r>
            <a:r>
              <a:rPr lang="fr-BE" sz="1600" b="0" i="0" kern="0" dirty="0" smtClean="0">
                <a:solidFill>
                  <a:srgbClr val="002060"/>
                </a:solidFill>
                <a:latin typeface="Calibri" panose="020F0502020204030204" pitchFamily="34" charset="0"/>
                <a:cs typeface="Calibri" panose="020F0502020204030204" pitchFamily="34" charset="0"/>
              </a:rPr>
              <a:t>(800 EU staff </a:t>
            </a:r>
            <a:r>
              <a:rPr lang="fr-BE" sz="1600" b="0" i="0" kern="0" dirty="0" err="1" smtClean="0">
                <a:solidFill>
                  <a:srgbClr val="002060"/>
                </a:solidFill>
                <a:latin typeface="Calibri" panose="020F0502020204030204" pitchFamily="34" charset="0"/>
                <a:cs typeface="Calibri" panose="020F0502020204030204" pitchFamily="34" charset="0"/>
              </a:rPr>
              <a:t>participated</a:t>
            </a:r>
            <a:r>
              <a:rPr lang="fr-BE" sz="1600" b="0" i="0" kern="0" dirty="0" smtClean="0">
                <a:solidFill>
                  <a:srgbClr val="002060"/>
                </a:solidFill>
                <a:latin typeface="Calibri" panose="020F0502020204030204" pitchFamily="34" charset="0"/>
                <a:cs typeface="Calibri" panose="020F0502020204030204" pitchFamily="34" charset="0"/>
              </a:rPr>
              <a:t> </a:t>
            </a:r>
            <a:r>
              <a:rPr lang="fr-BE" sz="1600" b="0" i="0" kern="0" dirty="0" err="1" smtClean="0">
                <a:solidFill>
                  <a:srgbClr val="002060"/>
                </a:solidFill>
                <a:latin typeface="Calibri" panose="020F0502020204030204" pitchFamily="34" charset="0"/>
                <a:cs typeface="Calibri" panose="020F0502020204030204" pitchFamily="34" charset="0"/>
              </a:rPr>
              <a:t>in</a:t>
            </a:r>
            <a:r>
              <a:rPr lang="fr-BE" sz="1600" b="0" i="0" kern="0" dirty="0" smtClean="0">
                <a:solidFill>
                  <a:srgbClr val="002060"/>
                </a:solidFill>
                <a:latin typeface="Calibri" panose="020F0502020204030204" pitchFamily="34" charset="0"/>
                <a:cs typeface="Calibri" panose="020F0502020204030204" pitchFamily="34" charset="0"/>
              </a:rPr>
              <a:t> 2018) </a:t>
            </a:r>
            <a:r>
              <a:rPr lang="fr-BE" sz="1600" i="0" kern="0" dirty="0" smtClean="0">
                <a:solidFill>
                  <a:srgbClr val="002060"/>
                </a:solidFill>
                <a:latin typeface="Calibri" panose="020F0502020204030204" pitchFamily="34" charset="0"/>
                <a:cs typeface="Calibri" panose="020F0502020204030204" pitchFamily="34" charset="0"/>
              </a:rPr>
              <a:t>and Back-to-</a:t>
            </a:r>
            <a:r>
              <a:rPr lang="fr-BE" sz="1600" i="0" kern="0" dirty="0" err="1" smtClean="0">
                <a:solidFill>
                  <a:srgbClr val="002060"/>
                </a:solidFill>
                <a:latin typeface="Calibri" panose="020F0502020204030204" pitchFamily="34" charset="0"/>
                <a:cs typeface="Calibri" panose="020F0502020204030204" pitchFamily="34" charset="0"/>
              </a:rPr>
              <a:t>University</a:t>
            </a:r>
            <a:endParaRPr lang="fr-BE" sz="1600" i="0" kern="0" dirty="0" smtClean="0">
              <a:solidFill>
                <a:srgbClr val="002060"/>
              </a:solidFill>
              <a:latin typeface="Calibri" panose="020F0502020204030204" pitchFamily="34" charset="0"/>
              <a:cs typeface="Calibri" panose="020F0502020204030204" pitchFamily="34" charset="0"/>
            </a:endParaRPr>
          </a:p>
          <a:p>
            <a:r>
              <a:rPr lang="fr-BE" sz="1600" b="0" i="0" kern="0" dirty="0" smtClean="0">
                <a:solidFill>
                  <a:srgbClr val="002060"/>
                </a:solidFill>
                <a:latin typeface="Calibri" panose="020F0502020204030204" pitchFamily="34" charset="0"/>
                <a:cs typeface="Calibri" panose="020F0502020204030204" pitchFamily="34" charset="0"/>
              </a:rPr>
              <a:t>New </a:t>
            </a:r>
            <a:r>
              <a:rPr lang="fr-BE" sz="1600" i="0" kern="0" dirty="0" smtClean="0">
                <a:solidFill>
                  <a:srgbClr val="002060"/>
                </a:solidFill>
                <a:latin typeface="Calibri" panose="020F0502020204030204" pitchFamily="34" charset="0"/>
                <a:cs typeface="Calibri" panose="020F0502020204030204" pitchFamily="34" charset="0"/>
              </a:rPr>
              <a:t>Learning corner </a:t>
            </a:r>
            <a:r>
              <a:rPr lang="fr-BE" sz="1600" b="0" i="0" kern="0" dirty="0" smtClean="0">
                <a:solidFill>
                  <a:srgbClr val="002060"/>
                </a:solidFill>
                <a:latin typeface="Calibri" panose="020F0502020204030204" pitchFamily="34" charset="0"/>
                <a:cs typeface="Calibri" panose="020F0502020204030204" pitchFamily="34" charset="0"/>
              </a:rPr>
              <a:t>for </a:t>
            </a:r>
            <a:r>
              <a:rPr lang="fr-BE" sz="1600" b="0" i="0" kern="0" dirty="0" err="1" smtClean="0">
                <a:solidFill>
                  <a:srgbClr val="002060"/>
                </a:solidFill>
                <a:latin typeface="Calibri" panose="020F0502020204030204" pitchFamily="34" charset="0"/>
                <a:cs typeface="Calibri" panose="020F0502020204030204" pitchFamily="34" charset="0"/>
              </a:rPr>
              <a:t>teachers</a:t>
            </a:r>
            <a:r>
              <a:rPr lang="fr-BE" sz="1600" b="0" i="0" kern="0" dirty="0" smtClean="0">
                <a:solidFill>
                  <a:srgbClr val="002060"/>
                </a:solidFill>
                <a:latin typeface="Calibri" panose="020F0502020204030204" pitchFamily="34" charset="0"/>
                <a:cs typeface="Calibri" panose="020F0502020204030204" pitchFamily="34" charset="0"/>
              </a:rPr>
              <a:t> and kids</a:t>
            </a:r>
          </a:p>
          <a:p>
            <a:r>
              <a:rPr lang="fr-BE" sz="1600" i="0" kern="0" dirty="0" smtClean="0">
                <a:solidFill>
                  <a:srgbClr val="002060"/>
                </a:solidFill>
                <a:latin typeface="Calibri" panose="020F0502020204030204" pitchFamily="34" charset="0"/>
                <a:cs typeface="Calibri" panose="020F0502020204030204" pitchFamily="34" charset="0"/>
              </a:rPr>
              <a:t>Have </a:t>
            </a:r>
            <a:r>
              <a:rPr lang="fr-BE" sz="1600" i="0" kern="0" dirty="0" err="1" smtClean="0">
                <a:solidFill>
                  <a:srgbClr val="002060"/>
                </a:solidFill>
                <a:latin typeface="Calibri" panose="020F0502020204030204" pitchFamily="34" charset="0"/>
                <a:cs typeface="Calibri" panose="020F0502020204030204" pitchFamily="34" charset="0"/>
              </a:rPr>
              <a:t>your</a:t>
            </a:r>
            <a:r>
              <a:rPr lang="fr-BE" sz="1600" i="0" kern="0" dirty="0" smtClean="0">
                <a:solidFill>
                  <a:srgbClr val="002060"/>
                </a:solidFill>
                <a:latin typeface="Calibri" panose="020F0502020204030204" pitchFamily="34" charset="0"/>
                <a:cs typeface="Calibri" panose="020F0502020204030204" pitchFamily="34" charset="0"/>
              </a:rPr>
              <a:t> </a:t>
            </a:r>
            <a:r>
              <a:rPr lang="fr-BE" sz="1600" i="0" kern="0" dirty="0" err="1" smtClean="0">
                <a:solidFill>
                  <a:srgbClr val="002060"/>
                </a:solidFill>
                <a:latin typeface="Calibri" panose="020F0502020204030204" pitchFamily="34" charset="0"/>
                <a:cs typeface="Calibri" panose="020F0502020204030204" pitchFamily="34" charset="0"/>
              </a:rPr>
              <a:t>say</a:t>
            </a:r>
            <a:r>
              <a:rPr lang="fr-BE" sz="1600" i="0" kern="0" dirty="0" smtClean="0">
                <a:solidFill>
                  <a:srgbClr val="002060"/>
                </a:solidFill>
                <a:latin typeface="Calibri" panose="020F0502020204030204" pitchFamily="34" charset="0"/>
                <a:cs typeface="Calibri" panose="020F0502020204030204" pitchFamily="34" charset="0"/>
              </a:rPr>
              <a:t> – </a:t>
            </a:r>
            <a:r>
              <a:rPr lang="fr-BE" sz="1600" b="0" i="0" kern="0" dirty="0" err="1" smtClean="0">
                <a:solidFill>
                  <a:srgbClr val="002060"/>
                </a:solidFill>
                <a:latin typeface="Calibri" panose="020F0502020204030204" pitchFamily="34" charset="0"/>
                <a:cs typeface="Calibri" panose="020F0502020204030204" pitchFamily="34" charset="0"/>
              </a:rPr>
              <a:t>contribute</a:t>
            </a:r>
            <a:r>
              <a:rPr lang="fr-BE" sz="1600" b="0" i="0" kern="0" dirty="0" smtClean="0">
                <a:solidFill>
                  <a:srgbClr val="002060"/>
                </a:solidFill>
                <a:latin typeface="Calibri" panose="020F0502020204030204" pitchFamily="34" charset="0"/>
                <a:cs typeface="Calibri" panose="020F0502020204030204" pitchFamily="34" charset="0"/>
              </a:rPr>
              <a:t> to </a:t>
            </a:r>
            <a:r>
              <a:rPr lang="fr-BE" sz="1600" b="0" i="0" kern="0" dirty="0" err="1" smtClean="0">
                <a:solidFill>
                  <a:srgbClr val="002060"/>
                </a:solidFill>
                <a:latin typeface="Calibri" panose="020F0502020204030204" pitchFamily="34" charset="0"/>
                <a:cs typeface="Calibri" panose="020F0502020204030204" pitchFamily="34" charset="0"/>
              </a:rPr>
              <a:t>policy</a:t>
            </a:r>
            <a:r>
              <a:rPr lang="fr-BE" sz="1600" b="0" i="0" kern="0" dirty="0" smtClean="0">
                <a:solidFill>
                  <a:srgbClr val="002060"/>
                </a:solidFill>
                <a:latin typeface="Calibri" panose="020F0502020204030204" pitchFamily="34" charset="0"/>
                <a:cs typeface="Calibri" panose="020F0502020204030204" pitchFamily="34" charset="0"/>
              </a:rPr>
              <a:t> and </a:t>
            </a:r>
            <a:r>
              <a:rPr lang="fr-BE" sz="1600" b="0" i="0" kern="0" dirty="0" err="1" smtClean="0">
                <a:solidFill>
                  <a:srgbClr val="002060"/>
                </a:solidFill>
                <a:latin typeface="Calibri" panose="020F0502020204030204" pitchFamily="34" charset="0"/>
                <a:cs typeface="Calibri" panose="020F0502020204030204" pitchFamily="34" charset="0"/>
              </a:rPr>
              <a:t>law-making</a:t>
            </a:r>
            <a:endParaRPr lang="fr-BE" sz="1600" b="0" i="0" kern="0" dirty="0" smtClean="0">
              <a:solidFill>
                <a:srgbClr val="002060"/>
              </a:solidFill>
              <a:latin typeface="Calibri" panose="020F0502020204030204" pitchFamily="34" charset="0"/>
              <a:cs typeface="Calibri" panose="020F0502020204030204" pitchFamily="34" charset="0"/>
            </a:endParaRPr>
          </a:p>
          <a:p>
            <a:r>
              <a:rPr lang="fr-BE" sz="1600" i="0" kern="0" dirty="0" err="1" smtClean="0">
                <a:solidFill>
                  <a:srgbClr val="002060"/>
                </a:solidFill>
                <a:latin typeface="Calibri" panose="020F0502020204030204" pitchFamily="34" charset="0"/>
                <a:cs typeface="Calibri" panose="020F0502020204030204" pitchFamily="34" charset="0"/>
              </a:rPr>
              <a:t>European</a:t>
            </a:r>
            <a:r>
              <a:rPr lang="fr-BE" sz="1600" i="0" kern="0" dirty="0" smtClean="0">
                <a:solidFill>
                  <a:srgbClr val="002060"/>
                </a:solidFill>
                <a:latin typeface="Calibri" panose="020F0502020204030204" pitchFamily="34" charset="0"/>
                <a:cs typeface="Calibri" panose="020F0502020204030204" pitchFamily="34" charset="0"/>
              </a:rPr>
              <a:t> </a:t>
            </a:r>
            <a:r>
              <a:rPr lang="fr-BE" sz="1600" i="0" kern="0" dirty="0" err="1" smtClean="0">
                <a:solidFill>
                  <a:srgbClr val="002060"/>
                </a:solidFill>
                <a:latin typeface="Calibri" panose="020F0502020204030204" pitchFamily="34" charset="0"/>
                <a:cs typeface="Calibri" panose="020F0502020204030204" pitchFamily="34" charset="0"/>
              </a:rPr>
              <a:t>Citizens</a:t>
            </a:r>
            <a:r>
              <a:rPr lang="fr-BE" sz="1600" i="0" kern="0" dirty="0" smtClean="0">
                <a:solidFill>
                  <a:srgbClr val="002060"/>
                </a:solidFill>
                <a:latin typeface="Calibri" panose="020F0502020204030204" pitchFamily="34" charset="0"/>
                <a:cs typeface="Calibri" panose="020F0502020204030204" pitchFamily="34" charset="0"/>
              </a:rPr>
              <a:t>’ Initiative</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92" t="12000" r="1351" b="6000"/>
          <a:stretch/>
        </p:blipFill>
        <p:spPr>
          <a:xfrm>
            <a:off x="0" y="1052736"/>
            <a:ext cx="9144000" cy="295232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6336" y="4291647"/>
            <a:ext cx="720080" cy="834875"/>
          </a:xfrm>
          <a:prstGeom prst="rect">
            <a:avLst/>
          </a:prstGeom>
        </p:spPr>
      </p:pic>
    </p:spTree>
    <p:extLst>
      <p:ext uri="{BB962C8B-B14F-4D97-AF65-F5344CB8AC3E}">
        <p14:creationId xmlns:p14="http://schemas.microsoft.com/office/powerpoint/2010/main" val="42352970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204272"/>
            <a:ext cx="3453471" cy="1981102"/>
          </a:xfrm>
          <a:prstGeom prst="rect">
            <a:avLst/>
          </a:prstGeom>
          <a:effectLst>
            <a:outerShdw blurRad="50800" dist="12700" dir="2700000" algn="tl" rotWithShape="0">
              <a:prstClr val="black">
                <a:alpha val="30000"/>
              </a:prstClr>
            </a:outerShdw>
          </a:effectLst>
        </p:spPr>
      </p:pic>
      <p:sp>
        <p:nvSpPr>
          <p:cNvPr id="16" name="Rectangle 15"/>
          <p:cNvSpPr/>
          <p:nvPr/>
        </p:nvSpPr>
        <p:spPr>
          <a:xfrm>
            <a:off x="0" y="416277"/>
            <a:ext cx="9144000" cy="492443"/>
          </a:xfrm>
          <a:prstGeom prst="rect">
            <a:avLst/>
          </a:prstGeom>
        </p:spPr>
        <p:txBody>
          <a:bodyPr wrap="square">
            <a:spAutoFit/>
          </a:bodyPr>
          <a:lstStyle/>
          <a:p>
            <a:pPr algn="ctr"/>
            <a:r>
              <a:rPr lang="en-US" sz="2600" kern="0" dirty="0" smtClean="0">
                <a:solidFill>
                  <a:srgbClr val="E48C32"/>
                </a:solidFill>
                <a:latin typeface="Arial" panose="020B0604020202020204" pitchFamily="34" charset="0"/>
                <a:cs typeface="Arial" panose="020B0604020202020204" pitchFamily="34" charset="0"/>
              </a:rPr>
              <a:t>How to engage – This time I'm voting (EP)</a:t>
            </a:r>
            <a:endParaRPr lang="en-US" sz="2600" dirty="0"/>
          </a:p>
        </p:txBody>
      </p:sp>
      <p:sp>
        <p:nvSpPr>
          <p:cNvPr id="21" name="Rectangle 20"/>
          <p:cNvSpPr/>
          <p:nvPr/>
        </p:nvSpPr>
        <p:spPr>
          <a:xfrm>
            <a:off x="395350" y="6240040"/>
            <a:ext cx="2232436" cy="338554"/>
          </a:xfrm>
          <a:prstGeom prst="rect">
            <a:avLst/>
          </a:prstGeom>
        </p:spPr>
        <p:txBody>
          <a:bodyPr wrap="square">
            <a:spAutoFit/>
          </a:bodyPr>
          <a:lstStyle/>
          <a:p>
            <a:r>
              <a:rPr lang="en-US" sz="1600" kern="0" dirty="0" smtClean="0">
                <a:solidFill>
                  <a:srgbClr val="E48C32"/>
                </a:solidFill>
                <a:latin typeface="Calibri" panose="020F0502020204030204" pitchFamily="34" charset="0"/>
                <a:cs typeface="Calibri" panose="020F0502020204030204" pitchFamily="34" charset="0"/>
              </a:rPr>
              <a:t>This time I’m voting</a:t>
            </a:r>
            <a:endParaRPr lang="en-IE" sz="1600" dirty="0">
              <a:solidFill>
                <a:srgbClr val="E48C32"/>
              </a:solidFill>
              <a:latin typeface="Calibri" panose="020F0502020204030204" pitchFamily="34" charset="0"/>
              <a:cs typeface="Calibri" panose="020F0502020204030204" pitchFamily="34" charset="0"/>
            </a:endParaRPr>
          </a:p>
        </p:txBody>
      </p:sp>
      <p:grpSp>
        <p:nvGrpSpPr>
          <p:cNvPr id="2" name="Group 1"/>
          <p:cNvGrpSpPr/>
          <p:nvPr/>
        </p:nvGrpSpPr>
        <p:grpSpPr>
          <a:xfrm>
            <a:off x="4427984" y="4223980"/>
            <a:ext cx="3413978" cy="615553"/>
            <a:chOff x="3043686" y="4315023"/>
            <a:chExt cx="3413978" cy="615553"/>
          </a:xfrm>
        </p:grpSpPr>
        <p:grpSp>
          <p:nvGrpSpPr>
            <p:cNvPr id="12" name="Group 11"/>
            <p:cNvGrpSpPr/>
            <p:nvPr/>
          </p:nvGrpSpPr>
          <p:grpSpPr>
            <a:xfrm>
              <a:off x="3043686" y="4339262"/>
              <a:ext cx="432048" cy="523220"/>
              <a:chOff x="1331640" y="4462741"/>
              <a:chExt cx="432048" cy="523220"/>
            </a:xfrm>
          </p:grpSpPr>
          <p:sp>
            <p:nvSpPr>
              <p:cNvPr id="13" name="Oval 12"/>
              <p:cNvSpPr/>
              <p:nvPr/>
            </p:nvSpPr>
            <p:spPr>
              <a:xfrm>
                <a:off x="1331640" y="4525125"/>
                <a:ext cx="432048" cy="432048"/>
              </a:xfrm>
              <a:prstGeom prst="ellipse">
                <a:avLst/>
              </a:prstGeom>
              <a:solidFill>
                <a:srgbClr val="133176"/>
              </a:solidFill>
              <a:ln>
                <a:solidFill>
                  <a:srgbClr val="133176"/>
                </a:solidFill>
              </a:ln>
              <a:effectLst>
                <a:outerShdw blurRad="40000" dist="1524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IE" sz="1600" b="0" dirty="0"/>
              </a:p>
            </p:txBody>
          </p:sp>
          <p:sp>
            <p:nvSpPr>
              <p:cNvPr id="14" name="Rectangle 13"/>
              <p:cNvSpPr/>
              <p:nvPr/>
            </p:nvSpPr>
            <p:spPr>
              <a:xfrm>
                <a:off x="1367788" y="4462741"/>
                <a:ext cx="367408" cy="523220"/>
              </a:xfrm>
              <a:prstGeom prst="rect">
                <a:avLst/>
              </a:prstGeom>
            </p:spPr>
            <p:txBody>
              <a:bodyPr wrap="none">
                <a:spAutoFit/>
              </a:bodyPr>
              <a:lstStyle/>
              <a:p>
                <a:r>
                  <a:rPr lang="en-US" sz="2800" kern="0" dirty="0" smtClean="0">
                    <a:solidFill>
                      <a:schemeClr val="bg1"/>
                    </a:solidFill>
                    <a:latin typeface="Calibri" panose="020F0502020204030204" pitchFamily="34" charset="0"/>
                    <a:cs typeface="Calibri" panose="020F0502020204030204" pitchFamily="34" charset="0"/>
                  </a:rPr>
                  <a:t>1</a:t>
                </a:r>
                <a:endParaRPr lang="en-IE" sz="2800" dirty="0">
                  <a:solidFill>
                    <a:schemeClr val="bg1"/>
                  </a:solidFill>
                </a:endParaRPr>
              </a:p>
            </p:txBody>
          </p:sp>
        </p:grpSp>
        <p:sp>
          <p:nvSpPr>
            <p:cNvPr id="26" name="Rectangle 25"/>
            <p:cNvSpPr/>
            <p:nvPr/>
          </p:nvSpPr>
          <p:spPr>
            <a:xfrm>
              <a:off x="3519175" y="4315023"/>
              <a:ext cx="2938489" cy="615553"/>
            </a:xfrm>
            <a:prstGeom prst="rect">
              <a:avLst/>
            </a:prstGeom>
          </p:spPr>
          <p:txBody>
            <a:bodyPr wrap="square">
              <a:spAutoFit/>
            </a:bodyPr>
            <a:lstStyle/>
            <a:p>
              <a:r>
                <a:rPr lang="en-IE" sz="1700" dirty="0" smtClean="0">
                  <a:solidFill>
                    <a:srgbClr val="002060"/>
                  </a:solidFill>
                  <a:latin typeface="Calibri" panose="020F0502020204030204" pitchFamily="34" charset="0"/>
                  <a:cs typeface="Calibri" panose="020F0502020204030204" pitchFamily="34" charset="0"/>
                </a:rPr>
                <a:t>Print a </a:t>
              </a:r>
              <a:r>
                <a:rPr lang="en-IE" sz="1700" dirty="0" smtClean="0">
                  <a:solidFill>
                    <a:srgbClr val="E48C32"/>
                  </a:solidFill>
                  <a:latin typeface="Calibri" panose="020F0502020204030204" pitchFamily="34" charset="0"/>
                  <a:cs typeface="Calibri" panose="020F0502020204030204" pitchFamily="34" charset="0"/>
                </a:rPr>
                <a:t>poster</a:t>
              </a:r>
              <a:r>
                <a:rPr lang="en-IE" sz="1700" dirty="0" smtClean="0">
                  <a:solidFill>
                    <a:srgbClr val="002060"/>
                  </a:solidFill>
                  <a:latin typeface="Calibri" panose="020F0502020204030204" pitchFamily="34" charset="0"/>
                  <a:cs typeface="Calibri" panose="020F0502020204030204" pitchFamily="34" charset="0"/>
                </a:rPr>
                <a:t> and </a:t>
              </a:r>
              <a:r>
                <a:rPr lang="en-IE" sz="1700" dirty="0" smtClean="0">
                  <a:solidFill>
                    <a:srgbClr val="E48C32"/>
                  </a:solidFill>
                  <a:latin typeface="Calibri" panose="020F0502020204030204" pitchFamily="34" charset="0"/>
                  <a:cs typeface="Calibri" panose="020F0502020204030204" pitchFamily="34" charset="0"/>
                </a:rPr>
                <a:t>display</a:t>
              </a:r>
              <a:r>
                <a:rPr lang="en-IE" sz="1700" dirty="0" smtClean="0">
                  <a:solidFill>
                    <a:srgbClr val="002060"/>
                  </a:solidFill>
                  <a:latin typeface="Calibri" panose="020F0502020204030204" pitchFamily="34" charset="0"/>
                  <a:cs typeface="Calibri" panose="020F0502020204030204" pitchFamily="34" charset="0"/>
                </a:rPr>
                <a:t> </a:t>
              </a:r>
              <a:r>
                <a:rPr lang="en-GB" sz="1700" dirty="0" smtClean="0">
                  <a:solidFill>
                    <a:srgbClr val="002060"/>
                  </a:solidFill>
                  <a:latin typeface="Calibri" panose="020F0502020204030204" pitchFamily="34" charset="0"/>
                  <a:cs typeface="Calibri" panose="020F0502020204030204" pitchFamily="34" charset="0"/>
                </a:rPr>
                <a:t>it</a:t>
              </a:r>
            </a:p>
            <a:p>
              <a:r>
                <a:rPr lang="en-GB" sz="1700" dirty="0" smtClean="0">
                  <a:solidFill>
                    <a:srgbClr val="002060"/>
                  </a:solidFill>
                  <a:latin typeface="Calibri" panose="020F0502020204030204" pitchFamily="34" charset="0"/>
                  <a:cs typeface="Calibri" panose="020F0502020204030204" pitchFamily="34" charset="0"/>
                </a:rPr>
                <a:t>on your window or workplace</a:t>
              </a:r>
              <a:endParaRPr lang="en-IE" sz="1700" dirty="0">
                <a:solidFill>
                  <a:srgbClr val="E48C32"/>
                </a:solidFill>
                <a:latin typeface="Calibri" panose="020F0502020204030204" pitchFamily="34" charset="0"/>
                <a:cs typeface="Calibri" panose="020F0502020204030204" pitchFamily="34" charset="0"/>
              </a:endParaRPr>
            </a:p>
          </p:txBody>
        </p:sp>
      </p:grpSp>
      <p:grpSp>
        <p:nvGrpSpPr>
          <p:cNvPr id="15" name="Group 14"/>
          <p:cNvGrpSpPr/>
          <p:nvPr/>
        </p:nvGrpSpPr>
        <p:grpSpPr>
          <a:xfrm>
            <a:off x="5292080" y="4947923"/>
            <a:ext cx="432048" cy="523220"/>
            <a:chOff x="4355976" y="4462741"/>
            <a:chExt cx="432048" cy="523220"/>
          </a:xfrm>
        </p:grpSpPr>
        <p:sp>
          <p:nvSpPr>
            <p:cNvPr id="18" name="Oval 17"/>
            <p:cNvSpPr/>
            <p:nvPr/>
          </p:nvSpPr>
          <p:spPr>
            <a:xfrm>
              <a:off x="4355976" y="4525125"/>
              <a:ext cx="432048" cy="432048"/>
            </a:xfrm>
            <a:prstGeom prst="ellipse">
              <a:avLst/>
            </a:prstGeom>
            <a:solidFill>
              <a:srgbClr val="133176"/>
            </a:solidFill>
            <a:ln>
              <a:solidFill>
                <a:srgbClr val="133176"/>
              </a:solidFill>
            </a:ln>
            <a:effectLst>
              <a:outerShdw blurRad="40000" dist="1524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IE" sz="1800" b="0"/>
            </a:p>
          </p:txBody>
        </p:sp>
        <p:sp>
          <p:nvSpPr>
            <p:cNvPr id="19" name="Rectangle 18"/>
            <p:cNvSpPr/>
            <p:nvPr/>
          </p:nvSpPr>
          <p:spPr>
            <a:xfrm>
              <a:off x="4400666" y="4462741"/>
              <a:ext cx="367408" cy="523220"/>
            </a:xfrm>
            <a:prstGeom prst="rect">
              <a:avLst/>
            </a:prstGeom>
          </p:spPr>
          <p:txBody>
            <a:bodyPr wrap="none">
              <a:spAutoFit/>
            </a:bodyPr>
            <a:lstStyle/>
            <a:p>
              <a:r>
                <a:rPr lang="en-US" sz="2800" kern="0" dirty="0" smtClean="0">
                  <a:solidFill>
                    <a:schemeClr val="bg1"/>
                  </a:solidFill>
                  <a:latin typeface="Calibri" panose="020F0502020204030204" pitchFamily="34" charset="0"/>
                  <a:cs typeface="Calibri" panose="020F0502020204030204" pitchFamily="34" charset="0"/>
                </a:rPr>
                <a:t>2</a:t>
              </a:r>
              <a:endParaRPr lang="en-IE" sz="2800" dirty="0">
                <a:solidFill>
                  <a:schemeClr val="bg1"/>
                </a:solidFill>
              </a:endParaRPr>
            </a:p>
          </p:txBody>
        </p:sp>
      </p:grpSp>
      <p:sp>
        <p:nvSpPr>
          <p:cNvPr id="27" name="Rectangle 26"/>
          <p:cNvSpPr/>
          <p:nvPr/>
        </p:nvSpPr>
        <p:spPr>
          <a:xfrm>
            <a:off x="5807303" y="4935701"/>
            <a:ext cx="2955041" cy="615553"/>
          </a:xfrm>
          <a:prstGeom prst="rect">
            <a:avLst/>
          </a:prstGeom>
        </p:spPr>
        <p:txBody>
          <a:bodyPr wrap="square">
            <a:spAutoFit/>
          </a:bodyPr>
          <a:lstStyle/>
          <a:p>
            <a:r>
              <a:rPr lang="en-GB" sz="1700" dirty="0" smtClean="0">
                <a:solidFill>
                  <a:srgbClr val="002060"/>
                </a:solidFill>
                <a:latin typeface="Calibri" panose="020F0502020204030204" pitchFamily="34" charset="0"/>
                <a:cs typeface="Calibri" panose="020F0502020204030204" pitchFamily="34" charset="0"/>
              </a:rPr>
              <a:t>Register and share the </a:t>
            </a:r>
            <a:r>
              <a:rPr lang="en-GB" sz="1700" dirty="0" smtClean="0">
                <a:solidFill>
                  <a:srgbClr val="E48C32"/>
                </a:solidFill>
                <a:latin typeface="Calibri" panose="020F0502020204030204" pitchFamily="34" charset="0"/>
                <a:cs typeface="Calibri" panose="020F0502020204030204" pitchFamily="34" charset="0"/>
              </a:rPr>
              <a:t>date</a:t>
            </a:r>
            <a:r>
              <a:rPr lang="en-GB" sz="1700" dirty="0" smtClean="0">
                <a:solidFill>
                  <a:srgbClr val="002060"/>
                </a:solidFill>
                <a:latin typeface="Calibri" panose="020F0502020204030204" pitchFamily="34" charset="0"/>
                <a:cs typeface="Calibri" panose="020F0502020204030204" pitchFamily="34" charset="0"/>
              </a:rPr>
              <a:t> of the elections on </a:t>
            </a:r>
            <a:r>
              <a:rPr lang="en-GB" sz="1700" dirty="0" smtClean="0">
                <a:solidFill>
                  <a:srgbClr val="E48C32"/>
                </a:solidFill>
                <a:latin typeface="Calibri" panose="020F0502020204030204" pitchFamily="34" charset="0"/>
                <a:cs typeface="Calibri" panose="020F0502020204030204" pitchFamily="34" charset="0"/>
              </a:rPr>
              <a:t>Social Media</a:t>
            </a:r>
            <a:endParaRPr lang="en-IE" sz="1700" dirty="0">
              <a:solidFill>
                <a:srgbClr val="E48C32"/>
              </a:solidFill>
              <a:latin typeface="Calibri" panose="020F0502020204030204" pitchFamily="34" charset="0"/>
              <a:cs typeface="Calibri" panose="020F0502020204030204" pitchFamily="34" charset="0"/>
            </a:endParaRPr>
          </a:p>
        </p:txBody>
      </p:sp>
      <p:grpSp>
        <p:nvGrpSpPr>
          <p:cNvPr id="7" name="Group 6"/>
          <p:cNvGrpSpPr/>
          <p:nvPr/>
        </p:nvGrpSpPr>
        <p:grpSpPr>
          <a:xfrm>
            <a:off x="4350024" y="5668385"/>
            <a:ext cx="2934800" cy="615553"/>
            <a:chOff x="5237600" y="5272473"/>
            <a:chExt cx="2934800" cy="615553"/>
          </a:xfrm>
        </p:grpSpPr>
        <p:grpSp>
          <p:nvGrpSpPr>
            <p:cNvPr id="23" name="Group 22"/>
            <p:cNvGrpSpPr/>
            <p:nvPr/>
          </p:nvGrpSpPr>
          <p:grpSpPr>
            <a:xfrm>
              <a:off x="5237600" y="5318639"/>
              <a:ext cx="432048" cy="523220"/>
              <a:chOff x="7404614" y="4462741"/>
              <a:chExt cx="432048" cy="523220"/>
            </a:xfrm>
          </p:grpSpPr>
          <p:sp>
            <p:nvSpPr>
              <p:cNvPr id="24" name="Oval 23"/>
              <p:cNvSpPr/>
              <p:nvPr/>
            </p:nvSpPr>
            <p:spPr>
              <a:xfrm>
                <a:off x="7404614" y="4521890"/>
                <a:ext cx="432048" cy="432048"/>
              </a:xfrm>
              <a:prstGeom prst="ellipse">
                <a:avLst/>
              </a:prstGeom>
              <a:solidFill>
                <a:srgbClr val="133176"/>
              </a:solidFill>
              <a:ln>
                <a:solidFill>
                  <a:srgbClr val="133176"/>
                </a:solidFill>
              </a:ln>
              <a:effectLst>
                <a:outerShdw blurRad="40000" dist="1524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IE" sz="1800" b="0"/>
              </a:p>
            </p:txBody>
          </p:sp>
          <p:sp>
            <p:nvSpPr>
              <p:cNvPr id="25" name="Rectangle 24"/>
              <p:cNvSpPr/>
              <p:nvPr/>
            </p:nvSpPr>
            <p:spPr>
              <a:xfrm>
                <a:off x="7445054" y="4462741"/>
                <a:ext cx="367408" cy="523220"/>
              </a:xfrm>
              <a:prstGeom prst="rect">
                <a:avLst/>
              </a:prstGeom>
            </p:spPr>
            <p:txBody>
              <a:bodyPr wrap="none">
                <a:spAutoFit/>
              </a:bodyPr>
              <a:lstStyle/>
              <a:p>
                <a:r>
                  <a:rPr lang="en-US" sz="2800" kern="0" dirty="0" smtClean="0">
                    <a:solidFill>
                      <a:schemeClr val="bg1"/>
                    </a:solidFill>
                    <a:latin typeface="Calibri" panose="020F0502020204030204" pitchFamily="34" charset="0"/>
                    <a:cs typeface="Calibri" panose="020F0502020204030204" pitchFamily="34" charset="0"/>
                  </a:rPr>
                  <a:t>3</a:t>
                </a:r>
                <a:endParaRPr lang="en-IE" sz="2800" dirty="0">
                  <a:solidFill>
                    <a:schemeClr val="bg1"/>
                  </a:solidFill>
                </a:endParaRPr>
              </a:p>
            </p:txBody>
          </p:sp>
        </p:grpSp>
        <p:sp>
          <p:nvSpPr>
            <p:cNvPr id="28" name="Rectangle 27"/>
            <p:cNvSpPr/>
            <p:nvPr/>
          </p:nvSpPr>
          <p:spPr>
            <a:xfrm>
              <a:off x="5688268" y="5272473"/>
              <a:ext cx="2484132" cy="615553"/>
            </a:xfrm>
            <a:prstGeom prst="rect">
              <a:avLst/>
            </a:prstGeom>
          </p:spPr>
          <p:txBody>
            <a:bodyPr wrap="square">
              <a:spAutoFit/>
            </a:bodyPr>
            <a:lstStyle/>
            <a:p>
              <a:r>
                <a:rPr lang="en-GB" sz="1700" dirty="0" smtClean="0">
                  <a:solidFill>
                    <a:srgbClr val="002060"/>
                  </a:solidFill>
                  <a:latin typeface="Calibri" panose="020F0502020204030204" pitchFamily="34" charset="0"/>
                  <a:cs typeface="Calibri" panose="020F0502020204030204" pitchFamily="34" charset="0"/>
                </a:rPr>
                <a:t>Spread the </a:t>
              </a:r>
              <a:r>
                <a:rPr lang="en-GB" sz="1700" dirty="0" smtClean="0">
                  <a:solidFill>
                    <a:srgbClr val="E48C32"/>
                  </a:solidFill>
                  <a:latin typeface="Calibri" panose="020F0502020204030204" pitchFamily="34" charset="0"/>
                  <a:cs typeface="Calibri" panose="020F0502020204030204" pitchFamily="34" charset="0"/>
                </a:rPr>
                <a:t>word</a:t>
              </a:r>
              <a:r>
                <a:rPr lang="en-GB" sz="1700" dirty="0" smtClean="0">
                  <a:solidFill>
                    <a:srgbClr val="002060"/>
                  </a:solidFill>
                  <a:latin typeface="Calibri" panose="020F0502020204030204" pitchFamily="34" charset="0"/>
                  <a:cs typeface="Calibri" panose="020F0502020204030204" pitchFamily="34" charset="0"/>
                </a:rPr>
                <a:t> </a:t>
              </a:r>
            </a:p>
            <a:p>
              <a:r>
                <a:rPr lang="en-GB" sz="1700" dirty="0" smtClean="0">
                  <a:solidFill>
                    <a:srgbClr val="002060"/>
                  </a:solidFill>
                  <a:latin typeface="Calibri" panose="020F0502020204030204" pitchFamily="34" charset="0"/>
                  <a:cs typeface="Calibri" panose="020F0502020204030204" pitchFamily="34" charset="0"/>
                </a:rPr>
                <a:t>about </a:t>
              </a:r>
              <a:r>
                <a:rPr lang="en-GB" sz="1700" dirty="0" smtClean="0">
                  <a:solidFill>
                    <a:srgbClr val="E48C32"/>
                  </a:solidFill>
                  <a:latin typeface="Calibri" panose="020F0502020204030204" pitchFamily="34" charset="0"/>
                  <a:cs typeface="Calibri" panose="020F0502020204030204" pitchFamily="34" charset="0"/>
                </a:rPr>
                <a:t>what EU does</a:t>
              </a:r>
              <a:endParaRPr lang="en-IE" sz="1700" dirty="0">
                <a:solidFill>
                  <a:srgbClr val="E48C32"/>
                </a:solidFill>
                <a:latin typeface="Calibri" panose="020F0502020204030204" pitchFamily="34" charset="0"/>
                <a:cs typeface="Calibri" panose="020F0502020204030204" pitchFamily="34" charset="0"/>
              </a:endParaRPr>
            </a:p>
          </p:txBody>
        </p:sp>
      </p:grpSp>
      <p:pic>
        <p:nvPicPr>
          <p:cNvPr id="29" name="Picture 28"/>
          <p:cNvPicPr>
            <a:picLocks noChangeAspect="1"/>
          </p:cNvPicPr>
          <p:nvPr/>
        </p:nvPicPr>
        <p:blipFill rotWithShape="1">
          <a:blip r:embed="rId4"/>
          <a:srcRect t="33174" r="1768" b="11323"/>
          <a:stretch/>
        </p:blipFill>
        <p:spPr>
          <a:xfrm>
            <a:off x="0" y="1094159"/>
            <a:ext cx="9144000" cy="2785536"/>
          </a:xfrm>
          <a:prstGeom prst="rect">
            <a:avLst/>
          </a:prstGeom>
        </p:spPr>
      </p:pic>
    </p:spTree>
    <p:extLst>
      <p:ext uri="{BB962C8B-B14F-4D97-AF65-F5344CB8AC3E}">
        <p14:creationId xmlns:p14="http://schemas.microsoft.com/office/powerpoint/2010/main" val="1818104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51596"/>
            <a:ext cx="9144000" cy="2665437"/>
          </a:xfrm>
          <a:prstGeom prst="rect">
            <a:avLst/>
          </a:prstGeom>
          <a:solidFill>
            <a:srgbClr val="1313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IE" sz="1800" b="0"/>
          </a:p>
        </p:txBody>
      </p:sp>
      <p:sp>
        <p:nvSpPr>
          <p:cNvPr id="3" name="Content Placeholder 2"/>
          <p:cNvSpPr>
            <a:spLocks noGrp="1"/>
          </p:cNvSpPr>
          <p:nvPr>
            <p:ph idx="1"/>
          </p:nvPr>
        </p:nvSpPr>
        <p:spPr>
          <a:xfrm>
            <a:off x="1115616" y="4930888"/>
            <a:ext cx="5040560" cy="857636"/>
          </a:xfrm>
        </p:spPr>
        <p:txBody>
          <a:bodyPr/>
          <a:lstStyle/>
          <a:p>
            <a:pPr marL="0" indent="0">
              <a:buNone/>
            </a:pPr>
            <a:r>
              <a:rPr lang="en-GB" b="1" i="0" dirty="0" smtClean="0">
                <a:solidFill>
                  <a:srgbClr val="002060"/>
                </a:solidFill>
                <a:latin typeface="Calibri" panose="020F0502020204030204" pitchFamily="34" charset="0"/>
                <a:cs typeface="Calibri" panose="020F0502020204030204" pitchFamily="34" charset="0"/>
              </a:rPr>
              <a:t>Share the film </a:t>
            </a:r>
            <a:r>
              <a:rPr lang="en-GB" i="0" dirty="0" smtClean="0">
                <a:solidFill>
                  <a:srgbClr val="002060"/>
                </a:solidFill>
                <a:latin typeface="Calibri" panose="020F0502020204030204" pitchFamily="34" charset="0"/>
                <a:cs typeface="Calibri" panose="020F0502020204030204" pitchFamily="34" charset="0"/>
              </a:rPr>
              <a:t>from </a:t>
            </a:r>
            <a:r>
              <a:rPr lang="en-GB" b="1" i="0" dirty="0" smtClean="0">
                <a:solidFill>
                  <a:srgbClr val="002060"/>
                </a:solidFill>
                <a:latin typeface="Calibri" panose="020F0502020204030204" pitchFamily="34" charset="0"/>
                <a:cs typeface="Calibri" panose="020F0502020204030204" pitchFamily="34" charset="0"/>
                <a:hlinkClick r:id="rId3"/>
              </a:rPr>
              <a:t>You</a:t>
            </a:r>
            <a:r>
              <a:rPr lang="el-GR" b="1" i="0" dirty="0" smtClean="0">
                <a:solidFill>
                  <a:srgbClr val="002060"/>
                </a:solidFill>
                <a:latin typeface="Calibri" panose="020F0502020204030204" pitchFamily="34" charset="0"/>
                <a:cs typeface="Calibri" panose="020F0502020204030204" pitchFamily="34" charset="0"/>
                <a:hlinkClick r:id="rId3"/>
              </a:rPr>
              <a:t>Τ</a:t>
            </a:r>
            <a:r>
              <a:rPr lang="en-GB" b="1" i="0" dirty="0" err="1" smtClean="0">
                <a:solidFill>
                  <a:srgbClr val="002060"/>
                </a:solidFill>
                <a:latin typeface="Calibri" panose="020F0502020204030204" pitchFamily="34" charset="0"/>
                <a:cs typeface="Calibri" panose="020F0502020204030204" pitchFamily="34" charset="0"/>
                <a:hlinkClick r:id="rId3"/>
              </a:rPr>
              <a:t>ube</a:t>
            </a:r>
            <a:r>
              <a:rPr lang="en-GB" b="1" i="0" dirty="0" smtClean="0">
                <a:solidFill>
                  <a:srgbClr val="002060"/>
                </a:solidFill>
                <a:latin typeface="Calibri" panose="020F0502020204030204" pitchFamily="34" charset="0"/>
                <a:cs typeface="Calibri" panose="020F0502020204030204" pitchFamily="34" charset="0"/>
              </a:rPr>
              <a:t> </a:t>
            </a:r>
            <a:r>
              <a:rPr lang="en-GB" i="0" dirty="0" smtClean="0">
                <a:solidFill>
                  <a:srgbClr val="002060"/>
                </a:solidFill>
                <a:latin typeface="Calibri" panose="020F0502020204030204" pitchFamily="34" charset="0"/>
                <a:cs typeface="Calibri" panose="020F0502020204030204" pitchFamily="34" charset="0"/>
              </a:rPr>
              <a:t>and </a:t>
            </a:r>
            <a:r>
              <a:rPr lang="en-GB" b="1" i="0" dirty="0" smtClean="0">
                <a:solidFill>
                  <a:srgbClr val="002060"/>
                </a:solidFill>
                <a:latin typeface="Calibri" panose="020F0502020204030204" pitchFamily="34" charset="0"/>
                <a:cs typeface="Calibri" panose="020F0502020204030204" pitchFamily="34" charset="0"/>
                <a:hlinkClick r:id="rId4"/>
              </a:rPr>
              <a:t>Facebook</a:t>
            </a:r>
            <a:r>
              <a:rPr lang="en-GB" i="0" dirty="0" smtClean="0">
                <a:solidFill>
                  <a:srgbClr val="002060"/>
                </a:solidFill>
                <a:latin typeface="Calibri" panose="020F0502020204030204" pitchFamily="34" charset="0"/>
                <a:cs typeface="Calibri" panose="020F0502020204030204" pitchFamily="34" charset="0"/>
              </a:rPr>
              <a:t> through your </a:t>
            </a:r>
            <a:r>
              <a:rPr lang="en-GB" b="1" i="0" dirty="0" smtClean="0">
                <a:solidFill>
                  <a:srgbClr val="002060"/>
                </a:solidFill>
                <a:latin typeface="Calibri" panose="020F0502020204030204" pitchFamily="34" charset="0"/>
                <a:cs typeface="Calibri" panose="020F0502020204030204" pitchFamily="34" charset="0"/>
              </a:rPr>
              <a:t>social media.</a:t>
            </a:r>
          </a:p>
        </p:txBody>
      </p:sp>
      <p:sp>
        <p:nvSpPr>
          <p:cNvPr id="6" name="Rectangle 5"/>
          <p:cNvSpPr/>
          <p:nvPr/>
        </p:nvSpPr>
        <p:spPr>
          <a:xfrm>
            <a:off x="0" y="3936867"/>
            <a:ext cx="9144000" cy="430887"/>
          </a:xfrm>
          <a:prstGeom prst="rect">
            <a:avLst/>
          </a:prstGeom>
        </p:spPr>
        <p:txBody>
          <a:bodyPr wrap="square">
            <a:spAutoFit/>
          </a:bodyPr>
          <a:lstStyle/>
          <a:p>
            <a:pPr algn="ctr"/>
            <a:r>
              <a:rPr lang="en-US" sz="2200" kern="0" dirty="0" smtClean="0">
                <a:solidFill>
                  <a:srgbClr val="E48C32"/>
                </a:solidFill>
                <a:latin typeface="Arial" panose="020B0604020202020204" pitchFamily="34" charset="0"/>
                <a:cs typeface="Arial" panose="020B0604020202020204" pitchFamily="34" charset="0"/>
              </a:rPr>
              <a:t>Launched on 25 April 2019</a:t>
            </a:r>
            <a:endParaRPr lang="en-US" sz="2200" dirty="0"/>
          </a:p>
        </p:txBody>
      </p:sp>
      <p:sp>
        <p:nvSpPr>
          <p:cNvPr id="12" name="Rectangle 11"/>
          <p:cNvSpPr/>
          <p:nvPr/>
        </p:nvSpPr>
        <p:spPr>
          <a:xfrm>
            <a:off x="0" y="416277"/>
            <a:ext cx="9144000" cy="492443"/>
          </a:xfrm>
          <a:prstGeom prst="rect">
            <a:avLst/>
          </a:prstGeom>
        </p:spPr>
        <p:txBody>
          <a:bodyPr wrap="square">
            <a:spAutoFit/>
          </a:bodyPr>
          <a:lstStyle/>
          <a:p>
            <a:pPr algn="ctr"/>
            <a:r>
              <a:rPr lang="en-US" sz="2600" kern="0" dirty="0" smtClean="0">
                <a:solidFill>
                  <a:srgbClr val="E48C32"/>
                </a:solidFill>
                <a:latin typeface="Arial" panose="020B0604020202020204" pitchFamily="34" charset="0"/>
                <a:cs typeface="Arial" panose="020B0604020202020204" pitchFamily="34" charset="0"/>
              </a:rPr>
              <a:t>How to engage – Choose your future film (EP)</a:t>
            </a:r>
            <a:endParaRPr lang="en-US" sz="2600"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884" y="1051596"/>
            <a:ext cx="8283216" cy="266543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16216" y="5057592"/>
            <a:ext cx="683532" cy="604228"/>
          </a:xfrm>
          <a:prstGeom prst="rect">
            <a:avLst/>
          </a:prstGeom>
        </p:spPr>
      </p:pic>
    </p:spTree>
    <p:extLst>
      <p:ext uri="{BB962C8B-B14F-4D97-AF65-F5344CB8AC3E}">
        <p14:creationId xmlns:p14="http://schemas.microsoft.com/office/powerpoint/2010/main" val="20195130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416277"/>
            <a:ext cx="9144000" cy="492443"/>
          </a:xfrm>
          <a:prstGeom prst="rect">
            <a:avLst/>
          </a:prstGeom>
        </p:spPr>
        <p:txBody>
          <a:bodyPr wrap="square">
            <a:spAutoFit/>
          </a:bodyPr>
          <a:lstStyle/>
          <a:p>
            <a:pPr algn="ctr"/>
            <a:r>
              <a:rPr lang="en-US" sz="2600" kern="0" dirty="0" smtClean="0">
                <a:solidFill>
                  <a:srgbClr val="E48C32"/>
                </a:solidFill>
                <a:latin typeface="Arial" panose="020B0604020202020204" pitchFamily="34" charset="0"/>
                <a:cs typeface="Arial" panose="020B0604020202020204" pitchFamily="34" charset="0"/>
              </a:rPr>
              <a:t>How to engage</a:t>
            </a:r>
            <a:endParaRPr lang="en-US" sz="2600" dirty="0"/>
          </a:p>
        </p:txBody>
      </p:sp>
      <p:pic>
        <p:nvPicPr>
          <p:cNvPr id="8" name="Picture 7"/>
          <p:cNvPicPr>
            <a:picLocks noChangeAspect="1"/>
          </p:cNvPicPr>
          <p:nvPr/>
        </p:nvPicPr>
        <p:blipFill rotWithShape="1">
          <a:blip r:embed="rId3"/>
          <a:srcRect t="4241" b="26501"/>
          <a:stretch/>
        </p:blipFill>
        <p:spPr>
          <a:xfrm>
            <a:off x="0" y="1124744"/>
            <a:ext cx="9144000" cy="3528392"/>
          </a:xfrm>
          <a:prstGeom prst="rect">
            <a:avLst/>
          </a:prstGeom>
        </p:spPr>
      </p:pic>
      <p:sp>
        <p:nvSpPr>
          <p:cNvPr id="16" name="Content Placeholder 2"/>
          <p:cNvSpPr>
            <a:spLocks noGrp="1"/>
          </p:cNvSpPr>
          <p:nvPr>
            <p:ph idx="1"/>
          </p:nvPr>
        </p:nvSpPr>
        <p:spPr>
          <a:xfrm>
            <a:off x="539552" y="5040079"/>
            <a:ext cx="5904656" cy="1172805"/>
          </a:xfrm>
        </p:spPr>
        <p:txBody>
          <a:bodyPr/>
          <a:lstStyle/>
          <a:p>
            <a:r>
              <a:rPr lang="en-GB" sz="1700" b="1" i="0" dirty="0" smtClean="0">
                <a:solidFill>
                  <a:srgbClr val="002060"/>
                </a:solidFill>
                <a:latin typeface="Calibri" panose="020F0502020204030204" pitchFamily="34" charset="0"/>
                <a:cs typeface="Calibri" panose="020F0502020204030204" pitchFamily="34" charset="0"/>
              </a:rPr>
              <a:t>Follow </a:t>
            </a:r>
            <a:r>
              <a:rPr lang="en-GB" sz="1700" i="0" dirty="0" smtClean="0">
                <a:solidFill>
                  <a:srgbClr val="002060"/>
                </a:solidFill>
                <a:latin typeface="Calibri" panose="020F0502020204030204" pitchFamily="34" charset="0"/>
                <a:cs typeface="Calibri" panose="020F0502020204030204" pitchFamily="34" charset="0"/>
              </a:rPr>
              <a:t>the EC’s Social Media accounts</a:t>
            </a:r>
          </a:p>
          <a:p>
            <a:r>
              <a:rPr lang="en-GB" sz="1700" b="1" i="0" dirty="0" smtClean="0">
                <a:solidFill>
                  <a:srgbClr val="002060"/>
                </a:solidFill>
                <a:latin typeface="Calibri" panose="020F0502020204030204" pitchFamily="34" charset="0"/>
                <a:cs typeface="Calibri" panose="020F0502020204030204" pitchFamily="34" charset="0"/>
              </a:rPr>
              <a:t>Use</a:t>
            </a:r>
            <a:r>
              <a:rPr lang="en-GB" sz="1700" i="0" dirty="0" smtClean="0">
                <a:solidFill>
                  <a:srgbClr val="002060"/>
                </a:solidFill>
                <a:latin typeface="Calibri" panose="020F0502020204030204" pitchFamily="34" charset="0"/>
                <a:cs typeface="Calibri" panose="020F0502020204030204" pitchFamily="34" charset="0"/>
              </a:rPr>
              <a:t> the official European Elections hashtags: </a:t>
            </a:r>
          </a:p>
          <a:p>
            <a:pPr marL="0" indent="0">
              <a:buNone/>
            </a:pPr>
            <a:r>
              <a:rPr lang="en-US" sz="1500" i="0" dirty="0">
                <a:solidFill>
                  <a:srgbClr val="E28B34"/>
                </a:solidFill>
                <a:latin typeface="Arial" panose="020B0604020202020204" pitchFamily="34" charset="0"/>
                <a:cs typeface="Arial" panose="020B0604020202020204" pitchFamily="34" charset="0"/>
              </a:rPr>
              <a:t> </a:t>
            </a:r>
            <a:r>
              <a:rPr lang="en-US" sz="1500" i="0" dirty="0" smtClean="0">
                <a:solidFill>
                  <a:srgbClr val="E28B34"/>
                </a:solidFill>
                <a:latin typeface="Arial" panose="020B0604020202020204" pitchFamily="34" charset="0"/>
                <a:cs typeface="Arial" panose="020B0604020202020204" pitchFamily="34" charset="0"/>
              </a:rPr>
              <a:t>     #</a:t>
            </a:r>
            <a:r>
              <a:rPr lang="en-US" sz="1500" i="0" dirty="0">
                <a:solidFill>
                  <a:srgbClr val="E28B34"/>
                </a:solidFill>
                <a:latin typeface="Arial" panose="020B0604020202020204" pitchFamily="34" charset="0"/>
                <a:cs typeface="Arial" panose="020B0604020202020204" pitchFamily="34" charset="0"/>
              </a:rPr>
              <a:t>EUelections2019 </a:t>
            </a:r>
            <a:r>
              <a:rPr lang="en-US" sz="1500" i="0" dirty="0" smtClean="0">
                <a:solidFill>
                  <a:srgbClr val="E28B34"/>
                </a:solidFill>
                <a:latin typeface="Arial" panose="020B0604020202020204" pitchFamily="34" charset="0"/>
                <a:cs typeface="Arial" panose="020B0604020202020204" pitchFamily="34" charset="0"/>
              </a:rPr>
              <a:t>#</a:t>
            </a:r>
            <a:r>
              <a:rPr lang="en-US" sz="1500" i="0" dirty="0" err="1" smtClean="0">
                <a:solidFill>
                  <a:srgbClr val="E28B34"/>
                </a:solidFill>
                <a:latin typeface="Arial" panose="020B0604020202020204" pitchFamily="34" charset="0"/>
                <a:cs typeface="Arial" panose="020B0604020202020204" pitchFamily="34" charset="0"/>
              </a:rPr>
              <a:t>thistimeimvoting</a:t>
            </a:r>
            <a:endParaRPr lang="en-US" sz="1500" i="0" dirty="0" smtClean="0">
              <a:solidFill>
                <a:srgbClr val="E28B34"/>
              </a:solidFill>
              <a:latin typeface="Arial" panose="020B0604020202020204" pitchFamily="34" charset="0"/>
              <a:cs typeface="Arial" panose="020B0604020202020204" pitchFamily="34" charset="0"/>
            </a:endParaRPr>
          </a:p>
          <a:p>
            <a:pPr marL="0" indent="0">
              <a:buNone/>
            </a:pPr>
            <a:endParaRPr lang="en-US" sz="1500" b="1" i="0" dirty="0" smtClean="0">
              <a:solidFill>
                <a:srgbClr val="E28B34"/>
              </a:solidFill>
              <a:latin typeface="Arial" panose="020B0604020202020204" pitchFamily="34" charset="0"/>
              <a:cs typeface="Arial" panose="020B0604020202020204" pitchFamily="34" charset="0"/>
            </a:endParaRPr>
          </a:p>
          <a:p>
            <a:pPr marL="0" indent="0">
              <a:buNone/>
            </a:pPr>
            <a:endParaRPr lang="en-US" sz="1500" b="1" i="0" dirty="0" smtClean="0">
              <a:solidFill>
                <a:srgbClr val="E28B34"/>
              </a:solidFill>
              <a:latin typeface="Arial" panose="020B0604020202020204" pitchFamily="34" charset="0"/>
              <a:cs typeface="Arial" panose="020B0604020202020204" pitchFamily="34" charset="0"/>
            </a:endParaRPr>
          </a:p>
          <a:p>
            <a:endParaRPr lang="en-GB" sz="1600" i="0" dirty="0" smtClean="0">
              <a:solidFill>
                <a:srgbClr val="002060"/>
              </a:solidFill>
              <a:latin typeface="Calibri" panose="020F0502020204030204" pitchFamily="34" charset="0"/>
              <a:cs typeface="Calibri" panose="020F0502020204030204" pitchFamily="34" charset="0"/>
            </a:endParaRPr>
          </a:p>
        </p:txBody>
      </p:sp>
      <p:pic>
        <p:nvPicPr>
          <p:cNvPr id="17" name="Picture 16">
            <a:hlinkClick r:id="rId4"/>
          </p:cNvPr>
          <p:cNvPicPr>
            <a:picLocks noChangeAspect="1"/>
          </p:cNvPicPr>
          <p:nvPr/>
        </p:nvPicPr>
        <p:blipFill rotWithShape="1">
          <a:blip r:embed="rId5" cstate="print">
            <a:extLst>
              <a:ext uri="{28A0092B-C50C-407E-A947-70E740481C1C}">
                <a14:useLocalDpi xmlns:a14="http://schemas.microsoft.com/office/drawing/2010/main" val="0"/>
              </a:ext>
            </a:extLst>
          </a:blip>
          <a:srcRect r="81170"/>
          <a:stretch/>
        </p:blipFill>
        <p:spPr>
          <a:xfrm>
            <a:off x="4427215" y="5040079"/>
            <a:ext cx="316171" cy="333137"/>
          </a:xfrm>
          <a:prstGeom prst="rect">
            <a:avLst/>
          </a:prstGeom>
        </p:spPr>
      </p:pic>
      <p:pic>
        <p:nvPicPr>
          <p:cNvPr id="18" name="Picture 17">
            <a:hlinkClick r:id="rId6"/>
          </p:cNvPr>
          <p:cNvPicPr>
            <a:picLocks noChangeAspect="1"/>
          </p:cNvPicPr>
          <p:nvPr/>
        </p:nvPicPr>
        <p:blipFill rotWithShape="1">
          <a:blip r:embed="rId5" cstate="print">
            <a:extLst>
              <a:ext uri="{28A0092B-C50C-407E-A947-70E740481C1C}">
                <a14:useLocalDpi xmlns:a14="http://schemas.microsoft.com/office/drawing/2010/main" val="0"/>
              </a:ext>
            </a:extLst>
          </a:blip>
          <a:srcRect l="18237" r="61376"/>
          <a:stretch/>
        </p:blipFill>
        <p:spPr>
          <a:xfrm>
            <a:off x="5483049" y="5040079"/>
            <a:ext cx="342328" cy="333137"/>
          </a:xfrm>
          <a:prstGeom prst="rect">
            <a:avLst/>
          </a:prstGeom>
        </p:spPr>
      </p:pic>
      <p:pic>
        <p:nvPicPr>
          <p:cNvPr id="19" name="Picture 18">
            <a:hlinkClick r:id="rId7"/>
          </p:cNvPr>
          <p:cNvPicPr>
            <a:picLocks noChangeAspect="1"/>
          </p:cNvPicPr>
          <p:nvPr/>
        </p:nvPicPr>
        <p:blipFill rotWithShape="1">
          <a:blip r:embed="rId5" cstate="print">
            <a:extLst>
              <a:ext uri="{28A0092B-C50C-407E-A947-70E740481C1C}">
                <a14:useLocalDpi xmlns:a14="http://schemas.microsoft.com/office/drawing/2010/main" val="0"/>
              </a:ext>
            </a:extLst>
          </a:blip>
          <a:srcRect l="38031" r="41581"/>
          <a:stretch/>
        </p:blipFill>
        <p:spPr>
          <a:xfrm>
            <a:off x="4757207" y="5040079"/>
            <a:ext cx="342328" cy="333137"/>
          </a:xfrm>
          <a:prstGeom prst="rect">
            <a:avLst/>
          </a:prstGeom>
        </p:spPr>
      </p:pic>
      <p:pic>
        <p:nvPicPr>
          <p:cNvPr id="20" name="Picture 19">
            <a:hlinkClick r:id="rId8"/>
          </p:cNvPr>
          <p:cNvPicPr>
            <a:picLocks noChangeAspect="1"/>
          </p:cNvPicPr>
          <p:nvPr/>
        </p:nvPicPr>
        <p:blipFill rotWithShape="1">
          <a:blip r:embed="rId5" cstate="print">
            <a:extLst>
              <a:ext uri="{28A0092B-C50C-407E-A947-70E740481C1C}">
                <a14:useLocalDpi xmlns:a14="http://schemas.microsoft.com/office/drawing/2010/main" val="0"/>
              </a:ext>
            </a:extLst>
          </a:blip>
          <a:srcRect l="57825" r="21787"/>
          <a:stretch/>
        </p:blipFill>
        <p:spPr>
          <a:xfrm>
            <a:off x="5123009" y="5040079"/>
            <a:ext cx="342328" cy="333137"/>
          </a:xfrm>
          <a:prstGeom prst="rect">
            <a:avLst/>
          </a:prstGeom>
        </p:spPr>
      </p:pic>
      <p:pic>
        <p:nvPicPr>
          <p:cNvPr id="21" name="Picture 20">
            <a:hlinkClick r:id="rId9"/>
          </p:cNvPr>
          <p:cNvPicPr>
            <a:picLocks noChangeAspect="1"/>
          </p:cNvPicPr>
          <p:nvPr/>
        </p:nvPicPr>
        <p:blipFill rotWithShape="1">
          <a:blip r:embed="rId5" cstate="print">
            <a:extLst>
              <a:ext uri="{28A0092B-C50C-407E-A947-70E740481C1C}">
                <a14:useLocalDpi xmlns:a14="http://schemas.microsoft.com/office/drawing/2010/main" val="0"/>
              </a:ext>
            </a:extLst>
          </a:blip>
          <a:srcRect l="77619"/>
          <a:stretch/>
        </p:blipFill>
        <p:spPr>
          <a:xfrm>
            <a:off x="5852388" y="5040079"/>
            <a:ext cx="375796" cy="333137"/>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96336" y="5157192"/>
            <a:ext cx="683532" cy="604228"/>
          </a:xfrm>
          <a:prstGeom prst="rect">
            <a:avLst/>
          </a:prstGeom>
        </p:spPr>
      </p:pic>
    </p:spTree>
    <p:extLst>
      <p:ext uri="{BB962C8B-B14F-4D97-AF65-F5344CB8AC3E}">
        <p14:creationId xmlns:p14="http://schemas.microsoft.com/office/powerpoint/2010/main" val="36765059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676" t="5731" r="395" b="25468"/>
          <a:stretch/>
        </p:blipFill>
        <p:spPr>
          <a:xfrm>
            <a:off x="-3" y="1052736"/>
            <a:ext cx="9143999" cy="4626089"/>
          </a:xfrm>
          <a:prstGeom prst="rect">
            <a:avLst/>
          </a:prstGeom>
        </p:spPr>
      </p:pic>
      <p:sp>
        <p:nvSpPr>
          <p:cNvPr id="8" name="Rectangle 7"/>
          <p:cNvSpPr/>
          <p:nvPr/>
        </p:nvSpPr>
        <p:spPr>
          <a:xfrm>
            <a:off x="395537" y="6084585"/>
            <a:ext cx="3888431" cy="553998"/>
          </a:xfrm>
          <a:prstGeom prst="rect">
            <a:avLst/>
          </a:prstGeom>
        </p:spPr>
        <p:txBody>
          <a:bodyPr wrap="square">
            <a:spAutoFit/>
          </a:bodyPr>
          <a:lstStyle/>
          <a:p>
            <a:pPr algn="r"/>
            <a:r>
              <a:rPr lang="en-US" sz="1600" kern="0" dirty="0" smtClean="0">
                <a:solidFill>
                  <a:srgbClr val="4696D1"/>
                </a:solidFill>
                <a:latin typeface="Calibri" panose="020F0502020204030204" pitchFamily="34" charset="0"/>
                <a:cs typeface="Calibri" panose="020F0502020204030204" pitchFamily="34" charset="0"/>
              </a:rPr>
              <a:t>Communication Toolkit</a:t>
            </a:r>
          </a:p>
          <a:p>
            <a:pPr algn="r"/>
            <a:r>
              <a:rPr lang="en-US" sz="1300" kern="0" dirty="0">
                <a:solidFill>
                  <a:srgbClr val="002060"/>
                </a:solidFill>
                <a:latin typeface="Calibri" panose="020F0502020204030204" pitchFamily="34" charset="0"/>
                <a:cs typeface="Calibri" panose="020F0502020204030204" pitchFamily="34" charset="0"/>
                <a:hlinkClick r:id="rId4"/>
              </a:rPr>
              <a:t>http://ec.europa.eu/info/elections-toolkit </a:t>
            </a:r>
            <a:endParaRPr lang="en-US" sz="1300" kern="0" dirty="0">
              <a:solidFill>
                <a:srgbClr val="002060"/>
              </a:solidFill>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8424" y="6309320"/>
            <a:ext cx="624819" cy="418282"/>
          </a:xfrm>
          <a:prstGeom prst="rect">
            <a:avLst/>
          </a:prstGeom>
        </p:spPr>
      </p:pic>
      <p:sp>
        <p:nvSpPr>
          <p:cNvPr id="11" name="Rectangle 10"/>
          <p:cNvSpPr/>
          <p:nvPr/>
        </p:nvSpPr>
        <p:spPr>
          <a:xfrm>
            <a:off x="0" y="416277"/>
            <a:ext cx="9144000" cy="492443"/>
          </a:xfrm>
          <a:prstGeom prst="rect">
            <a:avLst/>
          </a:prstGeom>
        </p:spPr>
        <p:txBody>
          <a:bodyPr wrap="square">
            <a:spAutoFit/>
          </a:bodyPr>
          <a:lstStyle/>
          <a:p>
            <a:pPr algn="ctr"/>
            <a:r>
              <a:rPr lang="en-US" sz="2600" kern="0" dirty="0" smtClean="0">
                <a:solidFill>
                  <a:srgbClr val="E48C32"/>
                </a:solidFill>
                <a:latin typeface="Arial" panose="020B0604020202020204" pitchFamily="34" charset="0"/>
                <a:cs typeface="Arial" panose="020B0604020202020204" pitchFamily="34" charset="0"/>
              </a:rPr>
              <a:t>How to engage</a:t>
            </a:r>
            <a:endParaRPr lang="en-US" sz="2600" dirty="0"/>
          </a:p>
        </p:txBody>
      </p:sp>
      <p:pic>
        <p:nvPicPr>
          <p:cNvPr id="3" name="Picture 2"/>
          <p:cNvPicPr>
            <a:picLocks noChangeAspect="1"/>
          </p:cNvPicPr>
          <p:nvPr/>
        </p:nvPicPr>
        <p:blipFill>
          <a:blip r:embed="rId6"/>
          <a:stretch>
            <a:fillRect/>
          </a:stretch>
        </p:blipFill>
        <p:spPr>
          <a:xfrm>
            <a:off x="467545" y="1140690"/>
            <a:ext cx="3679260" cy="4869767"/>
          </a:xfrm>
          <a:prstGeom prst="rect">
            <a:avLst/>
          </a:prstGeom>
          <a:effectLst>
            <a:outerShdw blurRad="50800" dist="38100" dir="2700000" algn="tl" rotWithShape="0">
              <a:prstClr val="black">
                <a:alpha val="30000"/>
              </a:prstClr>
            </a:outerShdw>
          </a:effectLst>
        </p:spPr>
      </p:pic>
      <p:pic>
        <p:nvPicPr>
          <p:cNvPr id="4" name="Picture 3"/>
          <p:cNvPicPr>
            <a:picLocks noChangeAspect="1"/>
          </p:cNvPicPr>
          <p:nvPr/>
        </p:nvPicPr>
        <p:blipFill>
          <a:blip r:embed="rId7"/>
          <a:stretch>
            <a:fillRect/>
          </a:stretch>
        </p:blipFill>
        <p:spPr>
          <a:xfrm>
            <a:off x="4614344" y="1140690"/>
            <a:ext cx="3676513" cy="4869767"/>
          </a:xfrm>
          <a:prstGeom prst="rect">
            <a:avLst/>
          </a:prstGeom>
          <a:effectLst>
            <a:outerShdw blurRad="50800" dist="50800" dir="2700000" algn="ctr" rotWithShape="0">
              <a:srgbClr val="000000">
                <a:alpha val="30000"/>
              </a:srgbClr>
            </a:outerShdw>
          </a:effectLst>
        </p:spPr>
      </p:pic>
    </p:spTree>
    <p:extLst>
      <p:ext uri="{BB962C8B-B14F-4D97-AF65-F5344CB8AC3E}">
        <p14:creationId xmlns:p14="http://schemas.microsoft.com/office/powerpoint/2010/main" val="3586824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59632" y="434138"/>
            <a:ext cx="6955638" cy="461665"/>
          </a:xfrm>
          <a:prstGeom prst="rect">
            <a:avLst/>
          </a:prstGeom>
        </p:spPr>
        <p:txBody>
          <a:bodyPr wrap="square">
            <a:spAutoFit/>
          </a:bodyPr>
          <a:lstStyle/>
          <a:p>
            <a:pPr algn="ctr"/>
            <a:r>
              <a:rPr lang="en-US" sz="2400" kern="0" dirty="0" smtClean="0">
                <a:solidFill>
                  <a:srgbClr val="E48C32"/>
                </a:solidFill>
                <a:latin typeface="Arial" panose="020B0604020202020204" pitchFamily="34" charset="0"/>
                <a:cs typeface="Arial" panose="020B0604020202020204" pitchFamily="34" charset="0"/>
              </a:rPr>
              <a:t>What after the elections? (1/2)</a:t>
            </a:r>
            <a:endParaRPr lang="en-US" sz="2400" dirty="0"/>
          </a:p>
        </p:txBody>
      </p:sp>
      <p:sp>
        <p:nvSpPr>
          <p:cNvPr id="5" name="Rectangle 4"/>
          <p:cNvSpPr/>
          <p:nvPr/>
        </p:nvSpPr>
        <p:spPr>
          <a:xfrm>
            <a:off x="0" y="901047"/>
            <a:ext cx="9144000" cy="300082"/>
          </a:xfrm>
          <a:prstGeom prst="rect">
            <a:avLst/>
          </a:prstGeom>
        </p:spPr>
        <p:txBody>
          <a:bodyPr wrap="square">
            <a:spAutoFit/>
          </a:bodyPr>
          <a:lstStyle/>
          <a:p>
            <a:pPr algn="ctr"/>
            <a:r>
              <a:rPr lang="en-US" sz="1350" kern="0" dirty="0" smtClean="0">
                <a:solidFill>
                  <a:srgbClr val="E48C32"/>
                </a:solidFill>
                <a:latin typeface="Arial" panose="020B0604020202020204" pitchFamily="34" charset="0"/>
                <a:cs typeface="Arial" panose="020B0604020202020204" pitchFamily="34" charset="0"/>
              </a:rPr>
              <a:t>Key moments on </a:t>
            </a:r>
            <a:r>
              <a:rPr lang="en-US" sz="1350" kern="0" dirty="0">
                <a:solidFill>
                  <a:srgbClr val="E48C32"/>
                </a:solidFill>
                <a:latin typeface="Arial" panose="020B0604020202020204" pitchFamily="34" charset="0"/>
                <a:cs typeface="Arial" panose="020B0604020202020204" pitchFamily="34" charset="0"/>
              </a:rPr>
              <a:t>the way </a:t>
            </a:r>
            <a:r>
              <a:rPr lang="en-US" sz="1350" kern="0" dirty="0" smtClean="0">
                <a:solidFill>
                  <a:srgbClr val="E48C32"/>
                </a:solidFill>
                <a:latin typeface="Arial" panose="020B0604020202020204" pitchFamily="34" charset="0"/>
                <a:cs typeface="Arial" panose="020B0604020202020204" pitchFamily="34" charset="0"/>
              </a:rPr>
              <a:t>to the next institutional cycle</a:t>
            </a:r>
            <a:endParaRPr lang="en-US" sz="135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696" y="486554"/>
            <a:ext cx="588580" cy="394022"/>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34177" b="35045"/>
          <a:stretch/>
        </p:blipFill>
        <p:spPr>
          <a:xfrm>
            <a:off x="1115616" y="1412776"/>
            <a:ext cx="6912768" cy="4378368"/>
          </a:xfrm>
          <a:prstGeom prst="rect">
            <a:avLst/>
          </a:prstGeom>
        </p:spPr>
      </p:pic>
      <p:sp>
        <p:nvSpPr>
          <p:cNvPr id="8" name="Rectangle 7"/>
          <p:cNvSpPr/>
          <p:nvPr/>
        </p:nvSpPr>
        <p:spPr>
          <a:xfrm>
            <a:off x="6948264" y="5871986"/>
            <a:ext cx="1152128" cy="276999"/>
          </a:xfrm>
          <a:prstGeom prst="rect">
            <a:avLst/>
          </a:prstGeom>
        </p:spPr>
        <p:txBody>
          <a:bodyPr wrap="square">
            <a:spAutoFit/>
          </a:bodyPr>
          <a:lstStyle/>
          <a:p>
            <a:pPr algn="r"/>
            <a:r>
              <a:rPr lang="el-GR" sz="1200" b="0" i="1" kern="0" dirty="0" smtClean="0">
                <a:solidFill>
                  <a:srgbClr val="002060"/>
                </a:solidFill>
                <a:latin typeface="Arial" panose="020B0604020202020204" pitchFamily="34" charset="0"/>
                <a:cs typeface="Arial" panose="020B0604020202020204" pitchFamily="34" charset="0"/>
              </a:rPr>
              <a:t>(</a:t>
            </a:r>
            <a:r>
              <a:rPr lang="en-US" sz="1200" b="0" i="1" kern="0" dirty="0" smtClean="0">
                <a:solidFill>
                  <a:srgbClr val="002060"/>
                </a:solidFill>
                <a:latin typeface="Arial" panose="020B0604020202020204" pitchFamily="34" charset="0"/>
                <a:cs typeface="Arial" panose="020B0604020202020204" pitchFamily="34" charset="0"/>
              </a:rPr>
              <a:t>Source: </a:t>
            </a:r>
            <a:r>
              <a:rPr lang="en-US" sz="1200" b="0" i="1" kern="0" dirty="0" smtClean="0">
                <a:solidFill>
                  <a:srgbClr val="002060"/>
                </a:solidFill>
                <a:latin typeface="Arial" panose="020B0604020202020204" pitchFamily="34" charset="0"/>
                <a:cs typeface="Arial" panose="020B0604020202020204" pitchFamily="34" charset="0"/>
                <a:hlinkClick r:id="rId5"/>
              </a:rPr>
              <a:t>EP</a:t>
            </a:r>
            <a:r>
              <a:rPr lang="el-GR" sz="1200" b="0" i="1" kern="0" dirty="0" smtClean="0">
                <a:solidFill>
                  <a:srgbClr val="002060"/>
                </a:solidFill>
                <a:latin typeface="Arial" panose="020B0604020202020204" pitchFamily="34" charset="0"/>
                <a:cs typeface="Arial" panose="020B0604020202020204" pitchFamily="34" charset="0"/>
              </a:rPr>
              <a:t>)</a:t>
            </a:r>
            <a:endParaRPr lang="en-US" sz="1200" b="0" i="1" dirty="0">
              <a:solidFill>
                <a:srgbClr val="002060"/>
              </a:solidFill>
            </a:endParaRPr>
          </a:p>
        </p:txBody>
      </p:sp>
    </p:spTree>
    <p:extLst>
      <p:ext uri="{BB962C8B-B14F-4D97-AF65-F5344CB8AC3E}">
        <p14:creationId xmlns:p14="http://schemas.microsoft.com/office/powerpoint/2010/main" val="2319759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1028" name="Picture 4" descr="\\NET1.cec.eu.int\HOMES\034\TEGLAAT\Desktop\jcj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7"/>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577014" y="6149393"/>
            <a:ext cx="2243135" cy="588540"/>
          </a:xfrm>
          <a:prstGeom prst="rect">
            <a:avLst/>
          </a:prstGeom>
          <a:noFill/>
          <a:ln w="9525">
            <a:noFill/>
            <a:miter lim="800000"/>
            <a:headEnd/>
            <a:tailEnd/>
          </a:ln>
        </p:spPr>
      </p:pic>
      <p:sp>
        <p:nvSpPr>
          <p:cNvPr id="14" name="TextBox 13"/>
          <p:cNvSpPr txBox="1"/>
          <p:nvPr/>
        </p:nvSpPr>
        <p:spPr>
          <a:xfrm>
            <a:off x="4385111" y="3431407"/>
            <a:ext cx="2939644" cy="330860"/>
          </a:xfrm>
          <a:prstGeom prst="rect">
            <a:avLst/>
          </a:prstGeom>
          <a:noFill/>
        </p:spPr>
        <p:txBody>
          <a:bodyPr wrap="square" rtlCol="0">
            <a:spAutoFit/>
          </a:bodyPr>
          <a:lstStyle/>
          <a:p>
            <a:r>
              <a:rPr lang="en-GB" sz="1550" b="0" dirty="0" smtClean="0">
                <a:solidFill>
                  <a:schemeClr val="accent6"/>
                </a:solidFill>
                <a:latin typeface="Calibri" panose="020F0502020204030204" pitchFamily="34" charset="0"/>
                <a:cs typeface="Calibri" panose="020F0502020204030204" pitchFamily="34" charset="0"/>
              </a:rPr>
              <a:t>President </a:t>
            </a:r>
            <a:r>
              <a:rPr lang="en-GB" sz="1550" b="0" dirty="0">
                <a:solidFill>
                  <a:schemeClr val="accent6"/>
                </a:solidFill>
                <a:latin typeface="Calibri" panose="020F0502020204030204" pitchFamily="34" charset="0"/>
                <a:cs typeface="Calibri" panose="020F0502020204030204" pitchFamily="34" charset="0"/>
              </a:rPr>
              <a:t>Jean-Claude Juncker</a:t>
            </a:r>
          </a:p>
        </p:txBody>
      </p:sp>
      <p:sp>
        <p:nvSpPr>
          <p:cNvPr id="10" name="TextBox 9"/>
          <p:cNvSpPr txBox="1"/>
          <p:nvPr/>
        </p:nvSpPr>
        <p:spPr>
          <a:xfrm>
            <a:off x="4368659" y="1870398"/>
            <a:ext cx="4329253" cy="1477328"/>
          </a:xfrm>
          <a:prstGeom prst="rect">
            <a:avLst/>
          </a:prstGeom>
          <a:noFill/>
        </p:spPr>
        <p:txBody>
          <a:bodyPr wrap="square" rtlCol="0">
            <a:spAutoFit/>
          </a:bodyPr>
          <a:lstStyle/>
          <a:p>
            <a:r>
              <a:rPr lang="en-GB" sz="1800" b="0" i="1" dirty="0" smtClean="0">
                <a:solidFill>
                  <a:schemeClr val="accent6"/>
                </a:solidFill>
                <a:latin typeface="Calibri" panose="020F0502020204030204" pitchFamily="34" charset="0"/>
                <a:cs typeface="Calibri" panose="020F0502020204030204" pitchFamily="34" charset="0"/>
              </a:rPr>
              <a:t>“I would like next year’s </a:t>
            </a:r>
            <a:r>
              <a:rPr lang="en-GB" sz="1800" i="1" dirty="0" smtClean="0">
                <a:solidFill>
                  <a:schemeClr val="accent6"/>
                </a:solidFill>
                <a:latin typeface="Calibri" panose="020F0502020204030204" pitchFamily="34" charset="0"/>
                <a:cs typeface="Calibri" panose="020F0502020204030204" pitchFamily="34" charset="0"/>
              </a:rPr>
              <a:t>European Elections</a:t>
            </a:r>
            <a:r>
              <a:rPr lang="en-GB" sz="1800" b="0" i="1" dirty="0" smtClean="0">
                <a:solidFill>
                  <a:schemeClr val="accent6"/>
                </a:solidFill>
                <a:latin typeface="Calibri" panose="020F0502020204030204" pitchFamily="34" charset="0"/>
                <a:cs typeface="Calibri" panose="020F0502020204030204" pitchFamily="34" charset="0"/>
              </a:rPr>
              <a:t> to be a </a:t>
            </a:r>
            <a:r>
              <a:rPr lang="en-GB" sz="1800" i="1" dirty="0" smtClean="0">
                <a:solidFill>
                  <a:schemeClr val="accent6"/>
                </a:solidFill>
                <a:latin typeface="Calibri" panose="020F0502020204030204" pitchFamily="34" charset="0"/>
                <a:cs typeface="Calibri" panose="020F0502020204030204" pitchFamily="34" charset="0"/>
              </a:rPr>
              <a:t>landmark</a:t>
            </a:r>
            <a:r>
              <a:rPr lang="en-GB" sz="1800" b="0" i="1" dirty="0" smtClean="0">
                <a:solidFill>
                  <a:schemeClr val="accent6"/>
                </a:solidFill>
                <a:latin typeface="Calibri" panose="020F0502020204030204" pitchFamily="34" charset="0"/>
                <a:cs typeface="Calibri" panose="020F0502020204030204" pitchFamily="34" charset="0"/>
              </a:rPr>
              <a:t> for European </a:t>
            </a:r>
            <a:r>
              <a:rPr lang="en-GB" sz="1800" i="1" dirty="0" smtClean="0">
                <a:solidFill>
                  <a:schemeClr val="accent6"/>
                </a:solidFill>
                <a:latin typeface="Calibri" panose="020F0502020204030204" pitchFamily="34" charset="0"/>
                <a:cs typeface="Calibri" panose="020F0502020204030204" pitchFamily="34" charset="0"/>
              </a:rPr>
              <a:t>democracy</a:t>
            </a:r>
            <a:r>
              <a:rPr lang="en-GB" sz="1800" b="0" i="1" dirty="0" smtClean="0">
                <a:solidFill>
                  <a:schemeClr val="accent6"/>
                </a:solidFill>
                <a:latin typeface="Calibri" panose="020F0502020204030204" pitchFamily="34" charset="0"/>
                <a:cs typeface="Calibri" panose="020F0502020204030204" pitchFamily="34" charset="0"/>
              </a:rPr>
              <a:t>”.</a:t>
            </a:r>
          </a:p>
          <a:p>
            <a:endParaRPr lang="en-GB" sz="1800" b="0" i="1" dirty="0">
              <a:solidFill>
                <a:schemeClr val="accent6"/>
              </a:solidFill>
              <a:latin typeface="Calibri" panose="020F0502020204030204" pitchFamily="34" charset="0"/>
              <a:cs typeface="Calibri" panose="020F0502020204030204" pitchFamily="34" charset="0"/>
            </a:endParaRPr>
          </a:p>
          <a:p>
            <a:r>
              <a:rPr lang="en-GB" sz="1800" b="0" i="1" dirty="0" smtClean="0">
                <a:solidFill>
                  <a:schemeClr val="accent6"/>
                </a:solidFill>
                <a:latin typeface="Calibri" panose="020F0502020204030204" pitchFamily="34" charset="0"/>
                <a:cs typeface="Calibri" panose="020F0502020204030204" pitchFamily="34" charset="0"/>
              </a:rPr>
              <a:t>“Every European </a:t>
            </a:r>
            <a:r>
              <a:rPr lang="en-GB" sz="1800" i="1" dirty="0" smtClean="0">
                <a:solidFill>
                  <a:schemeClr val="accent6"/>
                </a:solidFill>
                <a:latin typeface="Calibri" panose="020F0502020204030204" pitchFamily="34" charset="0"/>
                <a:cs typeface="Calibri" panose="020F0502020204030204" pitchFamily="34" charset="0"/>
              </a:rPr>
              <a:t>should be able to shape </a:t>
            </a:r>
          </a:p>
          <a:p>
            <a:r>
              <a:rPr lang="en-GB" sz="1800" b="0" i="1" dirty="0" smtClean="0">
                <a:solidFill>
                  <a:schemeClr val="accent6"/>
                </a:solidFill>
                <a:latin typeface="Calibri" panose="020F0502020204030204" pitchFamily="34" charset="0"/>
                <a:cs typeface="Calibri" panose="020F0502020204030204" pitchFamily="34" charset="0"/>
              </a:rPr>
              <a:t>the </a:t>
            </a:r>
            <a:r>
              <a:rPr lang="en-GB" sz="1800" i="1" dirty="0" smtClean="0">
                <a:solidFill>
                  <a:schemeClr val="accent6"/>
                </a:solidFill>
                <a:latin typeface="Calibri" panose="020F0502020204030204" pitchFamily="34" charset="0"/>
                <a:cs typeface="Calibri" panose="020F0502020204030204" pitchFamily="34" charset="0"/>
              </a:rPr>
              <a:t>future</a:t>
            </a:r>
            <a:r>
              <a:rPr lang="en-GB" sz="1800" b="0" i="1" dirty="0" smtClean="0">
                <a:solidFill>
                  <a:schemeClr val="accent6"/>
                </a:solidFill>
                <a:latin typeface="Calibri" panose="020F0502020204030204" pitchFamily="34" charset="0"/>
                <a:cs typeface="Calibri" panose="020F0502020204030204" pitchFamily="34" charset="0"/>
              </a:rPr>
              <a:t> of our Union”. </a:t>
            </a:r>
            <a:endParaRPr lang="en-GB" sz="1800" b="0" i="1" dirty="0">
              <a:solidFill>
                <a:schemeClr val="accent6"/>
              </a:solidFill>
              <a:latin typeface="Calibri" panose="020F0502020204030204" pitchFamily="34" charset="0"/>
              <a:cs typeface="Calibri" panose="020F0502020204030204" pitchFamily="34" charset="0"/>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662814" y="4195806"/>
            <a:ext cx="760341" cy="64724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6065" y="5013176"/>
            <a:ext cx="506406" cy="513903"/>
          </a:xfrm>
          <a:prstGeom prst="rect">
            <a:avLst/>
          </a:prstGeom>
        </p:spPr>
      </p:pic>
    </p:spTree>
    <p:extLst>
      <p:ext uri="{BB962C8B-B14F-4D97-AF65-F5344CB8AC3E}">
        <p14:creationId xmlns:p14="http://schemas.microsoft.com/office/powerpoint/2010/main" val="26109765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01047"/>
            <a:ext cx="9144000" cy="300082"/>
          </a:xfrm>
          <a:prstGeom prst="rect">
            <a:avLst/>
          </a:prstGeom>
        </p:spPr>
        <p:txBody>
          <a:bodyPr wrap="square">
            <a:spAutoFit/>
          </a:bodyPr>
          <a:lstStyle/>
          <a:p>
            <a:pPr algn="ctr"/>
            <a:r>
              <a:rPr lang="en-US" sz="1350" kern="0" dirty="0" smtClean="0">
                <a:solidFill>
                  <a:srgbClr val="E48C32"/>
                </a:solidFill>
                <a:latin typeface="Arial" panose="020B0604020202020204" pitchFamily="34" charset="0"/>
                <a:cs typeface="Arial" panose="020B0604020202020204" pitchFamily="34" charset="0"/>
              </a:rPr>
              <a:t>Key moments on </a:t>
            </a:r>
            <a:r>
              <a:rPr lang="en-US" sz="1350" kern="0" dirty="0">
                <a:solidFill>
                  <a:srgbClr val="E48C32"/>
                </a:solidFill>
                <a:latin typeface="Arial" panose="020B0604020202020204" pitchFamily="34" charset="0"/>
                <a:cs typeface="Arial" panose="020B0604020202020204" pitchFamily="34" charset="0"/>
              </a:rPr>
              <a:t>the way </a:t>
            </a:r>
            <a:r>
              <a:rPr lang="en-US" sz="1350" kern="0" dirty="0" smtClean="0">
                <a:solidFill>
                  <a:srgbClr val="E48C32"/>
                </a:solidFill>
                <a:latin typeface="Arial" panose="020B0604020202020204" pitchFamily="34" charset="0"/>
                <a:cs typeface="Arial" panose="020B0604020202020204" pitchFamily="34" charset="0"/>
              </a:rPr>
              <a:t>to the next institutional cycle</a:t>
            </a:r>
            <a:endParaRPr lang="en-US" sz="1350" dirty="0"/>
          </a:p>
        </p:txBody>
      </p:sp>
      <p:sp>
        <p:nvSpPr>
          <p:cNvPr id="9" name="Rectangle 8"/>
          <p:cNvSpPr/>
          <p:nvPr/>
        </p:nvSpPr>
        <p:spPr>
          <a:xfrm>
            <a:off x="1259632" y="434138"/>
            <a:ext cx="6955638" cy="461665"/>
          </a:xfrm>
          <a:prstGeom prst="rect">
            <a:avLst/>
          </a:prstGeom>
        </p:spPr>
        <p:txBody>
          <a:bodyPr wrap="square">
            <a:spAutoFit/>
          </a:bodyPr>
          <a:lstStyle/>
          <a:p>
            <a:pPr algn="ctr"/>
            <a:r>
              <a:rPr lang="en-US" sz="2400" kern="0" dirty="0" smtClean="0">
                <a:solidFill>
                  <a:srgbClr val="E48C32"/>
                </a:solidFill>
                <a:latin typeface="Arial" panose="020B0604020202020204" pitchFamily="34" charset="0"/>
                <a:cs typeface="Arial" panose="020B0604020202020204" pitchFamily="34" charset="0"/>
              </a:rPr>
              <a:t>What after the elections? (1/2)</a:t>
            </a:r>
            <a:endParaRPr lang="en-US" sz="24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696" y="486554"/>
            <a:ext cx="588580" cy="394022"/>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64397" b="5772"/>
          <a:stretch/>
        </p:blipFill>
        <p:spPr>
          <a:xfrm>
            <a:off x="825450" y="1372960"/>
            <a:ext cx="7389820" cy="4536504"/>
          </a:xfrm>
          <a:prstGeom prst="rect">
            <a:avLst/>
          </a:prstGeom>
        </p:spPr>
      </p:pic>
      <p:sp>
        <p:nvSpPr>
          <p:cNvPr id="7" name="Rectangle 6"/>
          <p:cNvSpPr/>
          <p:nvPr/>
        </p:nvSpPr>
        <p:spPr>
          <a:xfrm>
            <a:off x="7164288" y="5960313"/>
            <a:ext cx="1152128" cy="276999"/>
          </a:xfrm>
          <a:prstGeom prst="rect">
            <a:avLst/>
          </a:prstGeom>
        </p:spPr>
        <p:txBody>
          <a:bodyPr wrap="square">
            <a:spAutoFit/>
          </a:bodyPr>
          <a:lstStyle/>
          <a:p>
            <a:pPr algn="r"/>
            <a:r>
              <a:rPr lang="el-GR" sz="1200" b="0" i="1" kern="0" dirty="0" smtClean="0">
                <a:solidFill>
                  <a:srgbClr val="002060"/>
                </a:solidFill>
                <a:latin typeface="Arial" panose="020B0604020202020204" pitchFamily="34" charset="0"/>
                <a:cs typeface="Arial" panose="020B0604020202020204" pitchFamily="34" charset="0"/>
              </a:rPr>
              <a:t>(</a:t>
            </a:r>
            <a:r>
              <a:rPr lang="en-US" sz="1200" b="0" i="1" kern="0" dirty="0" smtClean="0">
                <a:solidFill>
                  <a:srgbClr val="002060"/>
                </a:solidFill>
                <a:latin typeface="Arial" panose="020B0604020202020204" pitchFamily="34" charset="0"/>
                <a:cs typeface="Arial" panose="020B0604020202020204" pitchFamily="34" charset="0"/>
              </a:rPr>
              <a:t>Source: </a:t>
            </a:r>
            <a:r>
              <a:rPr lang="en-US" sz="1200" b="0" i="1" kern="0" dirty="0" smtClean="0">
                <a:solidFill>
                  <a:srgbClr val="002060"/>
                </a:solidFill>
                <a:latin typeface="Arial" panose="020B0604020202020204" pitchFamily="34" charset="0"/>
                <a:cs typeface="Arial" panose="020B0604020202020204" pitchFamily="34" charset="0"/>
                <a:hlinkClick r:id="rId5"/>
              </a:rPr>
              <a:t>EP</a:t>
            </a:r>
            <a:r>
              <a:rPr lang="el-GR" sz="1200" b="0" i="1" kern="0" dirty="0" smtClean="0">
                <a:solidFill>
                  <a:srgbClr val="002060"/>
                </a:solidFill>
                <a:latin typeface="Arial" panose="020B0604020202020204" pitchFamily="34" charset="0"/>
                <a:cs typeface="Arial" panose="020B0604020202020204" pitchFamily="34" charset="0"/>
              </a:rPr>
              <a:t>)</a:t>
            </a:r>
            <a:endParaRPr lang="en-US" sz="1200" b="0" i="1" dirty="0">
              <a:solidFill>
                <a:srgbClr val="002060"/>
              </a:solidFill>
            </a:endParaRPr>
          </a:p>
        </p:txBody>
      </p:sp>
    </p:spTree>
    <p:extLst>
      <p:ext uri="{BB962C8B-B14F-4D97-AF65-F5344CB8AC3E}">
        <p14:creationId xmlns:p14="http://schemas.microsoft.com/office/powerpoint/2010/main" val="3637287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9591" y="4149080"/>
            <a:ext cx="624819" cy="418282"/>
          </a:xfrm>
          <a:prstGeom prst="rect">
            <a:avLst/>
          </a:prstGeom>
        </p:spPr>
      </p:pic>
      <p:sp>
        <p:nvSpPr>
          <p:cNvPr id="11" name="Rectangle 10"/>
          <p:cNvSpPr/>
          <p:nvPr/>
        </p:nvSpPr>
        <p:spPr>
          <a:xfrm>
            <a:off x="0" y="416277"/>
            <a:ext cx="9144000" cy="492443"/>
          </a:xfrm>
          <a:prstGeom prst="rect">
            <a:avLst/>
          </a:prstGeom>
        </p:spPr>
        <p:txBody>
          <a:bodyPr wrap="square">
            <a:spAutoFit/>
          </a:bodyPr>
          <a:lstStyle/>
          <a:p>
            <a:pPr algn="ctr"/>
            <a:r>
              <a:rPr lang="en-US" sz="2600" kern="0" dirty="0" smtClean="0">
                <a:solidFill>
                  <a:srgbClr val="E48C32"/>
                </a:solidFill>
                <a:latin typeface="Arial" panose="020B0604020202020204" pitchFamily="34" charset="0"/>
                <a:cs typeface="Arial" panose="020B0604020202020204" pitchFamily="34" charset="0"/>
              </a:rPr>
              <a:t>Questions?</a:t>
            </a:r>
            <a:endParaRPr lang="en-US" sz="2600"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11019" b="42912"/>
          <a:stretch/>
        </p:blipFill>
        <p:spPr>
          <a:xfrm>
            <a:off x="0" y="1052736"/>
            <a:ext cx="9144000" cy="2808312"/>
          </a:xfrm>
          <a:prstGeom prst="rect">
            <a:avLst/>
          </a:prstGeom>
        </p:spPr>
      </p:pic>
      <p:sp>
        <p:nvSpPr>
          <p:cNvPr id="18" name="Rectangle 17"/>
          <p:cNvSpPr/>
          <p:nvPr/>
        </p:nvSpPr>
        <p:spPr>
          <a:xfrm>
            <a:off x="0" y="4653136"/>
            <a:ext cx="9144000" cy="1908215"/>
          </a:xfrm>
          <a:prstGeom prst="rect">
            <a:avLst/>
          </a:prstGeom>
        </p:spPr>
        <p:txBody>
          <a:bodyPr wrap="square">
            <a:spAutoFit/>
          </a:bodyPr>
          <a:lstStyle/>
          <a:p>
            <a:pPr algn="ctr"/>
            <a:r>
              <a:rPr lang="en-US" sz="2000" kern="0" dirty="0">
                <a:solidFill>
                  <a:srgbClr val="00B0F0"/>
                </a:solidFill>
                <a:latin typeface="Calibri" panose="020F0502020204030204" pitchFamily="34" charset="0"/>
                <a:cs typeface="Calibri" panose="020F0502020204030204" pitchFamily="34" charset="0"/>
              </a:rPr>
              <a:t>Contact the European </a:t>
            </a:r>
            <a:r>
              <a:rPr lang="en-US" sz="2000" kern="0" dirty="0" smtClean="0">
                <a:solidFill>
                  <a:srgbClr val="00B0F0"/>
                </a:solidFill>
                <a:latin typeface="Calibri" panose="020F0502020204030204" pitchFamily="34" charset="0"/>
                <a:cs typeface="Calibri" panose="020F0502020204030204" pitchFamily="34" charset="0"/>
              </a:rPr>
              <a:t>Union (in 24 languages):</a:t>
            </a:r>
          </a:p>
          <a:p>
            <a:pPr algn="ctr"/>
            <a:endParaRPr lang="en-US" sz="1600" kern="0" dirty="0">
              <a:solidFill>
                <a:srgbClr val="002060"/>
              </a:solidFill>
              <a:latin typeface="Calibri" panose="020F0502020204030204" pitchFamily="34" charset="0"/>
              <a:cs typeface="Calibri" panose="020F0502020204030204" pitchFamily="34" charset="0"/>
            </a:endParaRPr>
          </a:p>
          <a:p>
            <a:pPr algn="ctr"/>
            <a:r>
              <a:rPr lang="en-US" sz="1600" kern="0" dirty="0" err="1">
                <a:solidFill>
                  <a:srgbClr val="002060"/>
                </a:solidFill>
                <a:latin typeface="Calibri" panose="020F0502020204030204" pitchFamily="34" charset="0"/>
                <a:cs typeface="Calibri" panose="020F0502020204030204" pitchFamily="34" charset="0"/>
              </a:rPr>
              <a:t>Freephone</a:t>
            </a:r>
            <a:r>
              <a:rPr lang="en-US" sz="1600" kern="0" dirty="0">
                <a:solidFill>
                  <a:srgbClr val="002060"/>
                </a:solidFill>
                <a:latin typeface="Calibri" panose="020F0502020204030204" pitchFamily="34" charset="0"/>
                <a:cs typeface="Calibri" panose="020F0502020204030204" pitchFamily="34" charset="0"/>
              </a:rPr>
              <a:t> </a:t>
            </a:r>
            <a:r>
              <a:rPr lang="en-US" sz="1600" b="0" kern="0" dirty="0">
                <a:solidFill>
                  <a:srgbClr val="002060"/>
                </a:solidFill>
                <a:latin typeface="Calibri" panose="020F0502020204030204" pitchFamily="34" charset="0"/>
                <a:cs typeface="Calibri" panose="020F0502020204030204" pitchFamily="34" charset="0"/>
              </a:rPr>
              <a:t>from all EU countries:</a:t>
            </a:r>
            <a:r>
              <a:rPr lang="en-US" sz="1600" kern="0" dirty="0">
                <a:solidFill>
                  <a:srgbClr val="002060"/>
                </a:solidFill>
                <a:latin typeface="Calibri" panose="020F0502020204030204" pitchFamily="34" charset="0"/>
                <a:cs typeface="Calibri" panose="020F0502020204030204" pitchFamily="34" charset="0"/>
              </a:rPr>
              <a:t> 00 800 6 7 8 9 10 11 </a:t>
            </a:r>
            <a:endParaRPr lang="en-US" sz="1600" kern="0" dirty="0" smtClean="0">
              <a:solidFill>
                <a:srgbClr val="002060"/>
              </a:solidFill>
              <a:latin typeface="Calibri" panose="020F0502020204030204" pitchFamily="34" charset="0"/>
              <a:cs typeface="Calibri" panose="020F0502020204030204" pitchFamily="34" charset="0"/>
            </a:endParaRPr>
          </a:p>
          <a:p>
            <a:pPr algn="ctr"/>
            <a:r>
              <a:rPr lang="en-US" sz="1600" b="0" kern="0" dirty="0" smtClean="0">
                <a:solidFill>
                  <a:srgbClr val="002060"/>
                </a:solidFill>
                <a:latin typeface="Calibri" panose="020F0502020204030204" pitchFamily="34" charset="0"/>
                <a:cs typeface="Calibri" panose="020F0502020204030204" pitchFamily="34" charset="0"/>
              </a:rPr>
              <a:t>From </a:t>
            </a:r>
            <a:r>
              <a:rPr lang="en-US" sz="1600" b="0" kern="0" dirty="0">
                <a:solidFill>
                  <a:srgbClr val="002060"/>
                </a:solidFill>
                <a:latin typeface="Calibri" panose="020F0502020204030204" pitchFamily="34" charset="0"/>
                <a:cs typeface="Calibri" panose="020F0502020204030204" pitchFamily="34" charset="0"/>
              </a:rPr>
              <a:t>other countries: </a:t>
            </a:r>
            <a:r>
              <a:rPr lang="en-US" sz="1600" kern="0" dirty="0" smtClean="0">
                <a:solidFill>
                  <a:srgbClr val="002060"/>
                </a:solidFill>
                <a:latin typeface="Calibri" panose="020F0502020204030204" pitchFamily="34" charset="0"/>
                <a:cs typeface="Calibri" panose="020F0502020204030204" pitchFamily="34" charset="0"/>
              </a:rPr>
              <a:t>0032 2 299 96 96 </a:t>
            </a:r>
            <a:r>
              <a:rPr lang="en-US" sz="1600" b="0" kern="0" dirty="0">
                <a:solidFill>
                  <a:srgbClr val="002060"/>
                </a:solidFill>
                <a:latin typeface="Calibri" panose="020F0502020204030204" pitchFamily="34" charset="0"/>
                <a:cs typeface="Calibri" panose="020F0502020204030204" pitchFamily="34" charset="0"/>
              </a:rPr>
              <a:t>(</a:t>
            </a:r>
            <a:r>
              <a:rPr lang="en-US" sz="1600" b="0" kern="0" dirty="0" smtClean="0">
                <a:solidFill>
                  <a:srgbClr val="002060"/>
                </a:solidFill>
                <a:latin typeface="Calibri" panose="020F0502020204030204" pitchFamily="34" charset="0"/>
                <a:cs typeface="Calibri" panose="020F0502020204030204" pitchFamily="34" charset="0"/>
              </a:rPr>
              <a:t>standard rates apply)</a:t>
            </a:r>
            <a:endParaRPr lang="en-US" sz="1600" b="0" kern="0" dirty="0">
              <a:solidFill>
                <a:srgbClr val="002060"/>
              </a:solidFill>
              <a:latin typeface="Calibri" panose="020F0502020204030204" pitchFamily="34" charset="0"/>
              <a:cs typeface="Calibri" panose="020F0502020204030204" pitchFamily="34" charset="0"/>
            </a:endParaRPr>
          </a:p>
          <a:p>
            <a:pPr algn="ctr"/>
            <a:endParaRPr lang="en-US" sz="1600" kern="0" dirty="0" smtClean="0">
              <a:solidFill>
                <a:srgbClr val="002060"/>
              </a:solidFill>
              <a:latin typeface="Calibri" panose="020F0502020204030204" pitchFamily="34" charset="0"/>
              <a:cs typeface="Calibri" panose="020F0502020204030204" pitchFamily="34" charset="0"/>
            </a:endParaRPr>
          </a:p>
          <a:p>
            <a:pPr algn="ctr"/>
            <a:r>
              <a:rPr lang="en-US" sz="1600" kern="0" dirty="0" smtClean="0">
                <a:solidFill>
                  <a:srgbClr val="002060"/>
                </a:solidFill>
                <a:latin typeface="Calibri" panose="020F0502020204030204" pitchFamily="34" charset="0"/>
                <a:cs typeface="Calibri" panose="020F0502020204030204" pitchFamily="34" charset="0"/>
              </a:rPr>
              <a:t>Web </a:t>
            </a:r>
            <a:r>
              <a:rPr lang="en-US" sz="1600" kern="0" dirty="0">
                <a:solidFill>
                  <a:srgbClr val="002060"/>
                </a:solidFill>
                <a:latin typeface="Calibri" panose="020F0502020204030204" pitchFamily="34" charset="0"/>
                <a:cs typeface="Calibri" panose="020F0502020204030204" pitchFamily="34" charset="0"/>
              </a:rPr>
              <a:t>form </a:t>
            </a:r>
            <a:r>
              <a:rPr lang="en-US" sz="1600" b="0" kern="0" dirty="0">
                <a:solidFill>
                  <a:srgbClr val="002060"/>
                </a:solidFill>
                <a:latin typeface="Calibri" panose="020F0502020204030204" pitchFamily="34" charset="0"/>
                <a:cs typeface="Calibri" panose="020F0502020204030204" pitchFamily="34" charset="0"/>
              </a:rPr>
              <a:t>at</a:t>
            </a:r>
            <a:r>
              <a:rPr lang="en-US" sz="1600" kern="0" dirty="0">
                <a:solidFill>
                  <a:srgbClr val="002060"/>
                </a:solidFill>
                <a:latin typeface="Calibri" panose="020F0502020204030204" pitchFamily="34" charset="0"/>
                <a:cs typeface="Calibri" panose="020F0502020204030204" pitchFamily="34" charset="0"/>
              </a:rPr>
              <a:t> </a:t>
            </a:r>
            <a:r>
              <a:rPr lang="en-US" sz="1600" b="0" kern="0" dirty="0">
                <a:solidFill>
                  <a:srgbClr val="002060"/>
                </a:solidFill>
                <a:latin typeface="Calibri" panose="020F0502020204030204" pitchFamily="34" charset="0"/>
                <a:cs typeface="Calibri" panose="020F0502020204030204" pitchFamily="34" charset="0"/>
                <a:hlinkClick r:id="rId5"/>
              </a:rPr>
              <a:t>https://europa.eu/european-union/contact_en</a:t>
            </a:r>
            <a:r>
              <a:rPr lang="en-US" sz="1600" b="0" kern="0" dirty="0">
                <a:solidFill>
                  <a:srgbClr val="002060"/>
                </a:solidFill>
                <a:latin typeface="Calibri" panose="020F0502020204030204" pitchFamily="34" charset="0"/>
                <a:cs typeface="Calibri" panose="020F0502020204030204" pitchFamily="34" charset="0"/>
              </a:rPr>
              <a:t> </a:t>
            </a:r>
            <a:endParaRPr lang="en-US" sz="1600" b="0" kern="0" dirty="0" smtClean="0">
              <a:solidFill>
                <a:srgbClr val="002060"/>
              </a:solidFill>
              <a:latin typeface="Calibri" panose="020F0502020204030204" pitchFamily="34" charset="0"/>
              <a:cs typeface="Calibri" panose="020F0502020204030204" pitchFamily="34" charset="0"/>
            </a:endParaRPr>
          </a:p>
          <a:p>
            <a:pPr algn="ctr"/>
            <a:endParaRPr lang="en-US" sz="1600" kern="0" dirty="0">
              <a:solidFill>
                <a:srgbClr val="002060"/>
              </a:solidFill>
              <a:latin typeface="Calibri" panose="020F0502020204030204" pitchFamily="34" charset="0"/>
              <a:cs typeface="Calibri" panose="020F0502020204030204" pitchFamily="34" charset="0"/>
            </a:endParaRPr>
          </a:p>
        </p:txBody>
      </p:sp>
      <p:pic>
        <p:nvPicPr>
          <p:cNvPr id="6" name="Picture 5" descr="New Image.JPG"/>
          <p:cNvPicPr/>
          <p:nvPr/>
        </p:nvPicPr>
        <p:blipFill>
          <a:blip r:embed="rId6" cstate="print">
            <a:extLst>
              <a:ext uri="{28A0092B-C50C-407E-A947-70E740481C1C}">
                <a14:useLocalDpi xmlns:a14="http://schemas.microsoft.com/office/drawing/2010/main"/>
              </a:ext>
            </a:extLst>
          </a:blip>
          <a:srcRect/>
          <a:stretch>
            <a:fillRect/>
          </a:stretch>
        </p:blipFill>
        <p:spPr bwMode="auto">
          <a:xfrm>
            <a:off x="7668344" y="5192989"/>
            <a:ext cx="1029824" cy="1044323"/>
          </a:xfrm>
          <a:prstGeom prst="rect">
            <a:avLst/>
          </a:prstGeom>
          <a:noFill/>
          <a:ln w="9525">
            <a:noFill/>
            <a:miter lim="800000"/>
            <a:headEnd/>
            <a:tailEnd/>
          </a:ln>
        </p:spPr>
      </p:pic>
    </p:spTree>
    <p:extLst>
      <p:ext uri="{BB962C8B-B14F-4D97-AF65-F5344CB8AC3E}">
        <p14:creationId xmlns:p14="http://schemas.microsoft.com/office/powerpoint/2010/main" val="2108479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bwMode="auto">
          <a:xfrm>
            <a:off x="4398794" y="3356992"/>
            <a:ext cx="4493686" cy="27363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sz="1700" i="0" kern="0" dirty="0" smtClean="0">
                <a:solidFill>
                  <a:srgbClr val="E28B34"/>
                </a:solidFill>
                <a:latin typeface="Calibri" panose="020F0502020204030204" pitchFamily="34" charset="0"/>
                <a:cs typeface="Calibri" panose="020F0502020204030204" pitchFamily="34" charset="0"/>
              </a:rPr>
              <a:t>Proposed priorities over </a:t>
            </a:r>
            <a:r>
              <a:rPr lang="en-US" sz="1700" i="0" kern="0" dirty="0">
                <a:solidFill>
                  <a:srgbClr val="E28B34"/>
                </a:solidFill>
                <a:latin typeface="Calibri" panose="020F0502020204030204" pitchFamily="34" charset="0"/>
                <a:cs typeface="Calibri" panose="020F0502020204030204" pitchFamily="34" charset="0"/>
              </a:rPr>
              <a:t>the </a:t>
            </a:r>
            <a:r>
              <a:rPr lang="en-US" sz="1700" i="0" kern="0" dirty="0" smtClean="0">
                <a:solidFill>
                  <a:srgbClr val="E28B34"/>
                </a:solidFill>
                <a:latin typeface="Calibri" panose="020F0502020204030204" pitchFamily="34" charset="0"/>
                <a:cs typeface="Calibri" panose="020F0502020204030204" pitchFamily="34" charset="0"/>
              </a:rPr>
              <a:t>next </a:t>
            </a:r>
            <a:r>
              <a:rPr lang="en-US" sz="1700" i="0" kern="0" dirty="0">
                <a:solidFill>
                  <a:srgbClr val="E28B34"/>
                </a:solidFill>
                <a:latin typeface="Calibri" panose="020F0502020204030204" pitchFamily="34" charset="0"/>
                <a:cs typeface="Calibri" panose="020F0502020204030204" pitchFamily="34" charset="0"/>
              </a:rPr>
              <a:t>five </a:t>
            </a:r>
            <a:r>
              <a:rPr lang="en-US" sz="1700" i="0" kern="0" dirty="0" smtClean="0">
                <a:solidFill>
                  <a:srgbClr val="E28B34"/>
                </a:solidFill>
                <a:latin typeface="Calibri" panose="020F0502020204030204" pitchFamily="34" charset="0"/>
                <a:cs typeface="Calibri" panose="020F0502020204030204" pitchFamily="34" charset="0"/>
              </a:rPr>
              <a:t>years:</a:t>
            </a:r>
          </a:p>
          <a:p>
            <a:r>
              <a:rPr lang="en-US" sz="1400" i="0" kern="0" dirty="0" smtClean="0">
                <a:solidFill>
                  <a:srgbClr val="002060"/>
                </a:solidFill>
                <a:latin typeface="Calibri" panose="020F0502020204030204" pitchFamily="34" charset="0"/>
                <a:cs typeface="Calibri" panose="020F0502020204030204" pitchFamily="34" charset="0"/>
              </a:rPr>
              <a:t>Protective Europe</a:t>
            </a:r>
            <a:endParaRPr lang="en-US" sz="1400" i="0" kern="0" dirty="0">
              <a:solidFill>
                <a:srgbClr val="002060"/>
              </a:solidFill>
              <a:latin typeface="Calibri" panose="020F0502020204030204" pitchFamily="34" charset="0"/>
              <a:cs typeface="Calibri" panose="020F0502020204030204" pitchFamily="34" charset="0"/>
            </a:endParaRPr>
          </a:p>
          <a:p>
            <a:r>
              <a:rPr lang="en-US" sz="1400" i="0" kern="0" dirty="0" smtClean="0">
                <a:solidFill>
                  <a:srgbClr val="002060"/>
                </a:solidFill>
                <a:latin typeface="Calibri" panose="020F0502020204030204" pitchFamily="34" charset="0"/>
                <a:cs typeface="Calibri" panose="020F0502020204030204" pitchFamily="34" charset="0"/>
              </a:rPr>
              <a:t>Competitive Europe</a:t>
            </a:r>
          </a:p>
          <a:p>
            <a:r>
              <a:rPr lang="en-US" sz="1400" i="0" kern="0" dirty="0" smtClean="0">
                <a:solidFill>
                  <a:srgbClr val="002060"/>
                </a:solidFill>
                <a:latin typeface="Calibri" panose="020F0502020204030204" pitchFamily="34" charset="0"/>
                <a:cs typeface="Calibri" panose="020F0502020204030204" pitchFamily="34" charset="0"/>
              </a:rPr>
              <a:t>Fair Europe</a:t>
            </a:r>
          </a:p>
          <a:p>
            <a:r>
              <a:rPr lang="en-US" sz="1400" i="0" kern="0" dirty="0" smtClean="0">
                <a:solidFill>
                  <a:srgbClr val="002060"/>
                </a:solidFill>
                <a:latin typeface="Calibri" panose="020F0502020204030204" pitchFamily="34" charset="0"/>
                <a:cs typeface="Calibri" panose="020F0502020204030204" pitchFamily="34" charset="0"/>
              </a:rPr>
              <a:t>Sustainable Europe</a:t>
            </a:r>
          </a:p>
          <a:p>
            <a:r>
              <a:rPr lang="en-US" sz="1400" i="0" kern="0" dirty="0" smtClean="0">
                <a:solidFill>
                  <a:srgbClr val="002060"/>
                </a:solidFill>
                <a:latin typeface="Calibri" panose="020F0502020204030204" pitchFamily="34" charset="0"/>
                <a:cs typeface="Calibri" panose="020F0502020204030204" pitchFamily="34" charset="0"/>
              </a:rPr>
              <a:t>Influential Europe</a:t>
            </a:r>
          </a:p>
          <a:p>
            <a:pPr marL="0" indent="0">
              <a:buNone/>
            </a:pPr>
            <a:endParaRPr lang="en-US" sz="1400" i="0" kern="0" dirty="0" smtClean="0">
              <a:solidFill>
                <a:srgbClr val="002060"/>
              </a:solidFill>
              <a:latin typeface="Calibri" panose="020F0502020204030204" pitchFamily="34" charset="0"/>
              <a:cs typeface="Calibri" panose="020F0502020204030204" pitchFamily="34" charset="0"/>
            </a:endParaRPr>
          </a:p>
          <a:p>
            <a:pPr marL="0" indent="0">
              <a:buNone/>
            </a:pPr>
            <a:r>
              <a:rPr lang="en-US" sz="1400" b="0" i="0" kern="0" dirty="0" smtClean="0">
                <a:solidFill>
                  <a:srgbClr val="002060"/>
                </a:solidFill>
                <a:latin typeface="Calibri" panose="020F0502020204030204" pitchFamily="34" charset="0"/>
                <a:cs typeface="Calibri" panose="020F0502020204030204" pitchFamily="34" charset="0"/>
              </a:rPr>
              <a:t>Both the </a:t>
            </a:r>
            <a:r>
              <a:rPr lang="en-US" sz="1400" i="0" kern="0" dirty="0" smtClean="0">
                <a:solidFill>
                  <a:srgbClr val="002060"/>
                </a:solidFill>
                <a:latin typeface="Calibri" panose="020F0502020204030204" pitchFamily="34" charset="0"/>
                <a:cs typeface="Calibri" panose="020F0502020204030204" pitchFamily="34" charset="0"/>
              </a:rPr>
              <a:t>priorities</a:t>
            </a:r>
            <a:r>
              <a:rPr lang="en-US" sz="1400" b="0" i="0" kern="0" dirty="0" smtClean="0">
                <a:solidFill>
                  <a:srgbClr val="002060"/>
                </a:solidFill>
                <a:latin typeface="Calibri" panose="020F0502020204030204" pitchFamily="34" charset="0"/>
                <a:cs typeface="Calibri" panose="020F0502020204030204" pitchFamily="34" charset="0"/>
              </a:rPr>
              <a:t> and </a:t>
            </a:r>
            <a:r>
              <a:rPr lang="en-US" sz="1400" i="0" kern="0" dirty="0" smtClean="0">
                <a:solidFill>
                  <a:srgbClr val="002060"/>
                </a:solidFill>
                <a:latin typeface="Calibri" panose="020F0502020204030204" pitchFamily="34" charset="0"/>
                <a:cs typeface="Calibri" panose="020F0502020204030204" pitchFamily="34" charset="0"/>
              </a:rPr>
              <a:t>the way we explain them and engage </a:t>
            </a:r>
            <a:r>
              <a:rPr lang="en-US" sz="1400" b="0" i="0" kern="0" dirty="0" smtClean="0">
                <a:solidFill>
                  <a:srgbClr val="002060"/>
                </a:solidFill>
                <a:latin typeface="Calibri" panose="020F0502020204030204" pitchFamily="34" charset="0"/>
                <a:cs typeface="Calibri" panose="020F0502020204030204" pitchFamily="34" charset="0"/>
              </a:rPr>
              <a:t>with Europeans will be </a:t>
            </a:r>
            <a:r>
              <a:rPr lang="en-US" sz="1400" i="0" kern="0" dirty="0" smtClean="0">
                <a:solidFill>
                  <a:srgbClr val="002060"/>
                </a:solidFill>
                <a:latin typeface="Calibri" panose="020F0502020204030204" pitchFamily="34" charset="0"/>
                <a:cs typeface="Calibri" panose="020F0502020204030204" pitchFamily="34" charset="0"/>
              </a:rPr>
              <a:t>decisive</a:t>
            </a:r>
            <a:r>
              <a:rPr lang="en-US" sz="1400" b="0" i="0" kern="0" dirty="0" smtClean="0">
                <a:solidFill>
                  <a:srgbClr val="002060"/>
                </a:solidFill>
                <a:latin typeface="Calibri" panose="020F0502020204030204" pitchFamily="34" charset="0"/>
                <a:cs typeface="Calibri" panose="020F0502020204030204" pitchFamily="34" charset="0"/>
              </a:rPr>
              <a:t> in making our Union more </a:t>
            </a:r>
            <a:r>
              <a:rPr lang="en-US" sz="1400" i="0" kern="0" dirty="0" smtClean="0">
                <a:solidFill>
                  <a:srgbClr val="002060"/>
                </a:solidFill>
                <a:latin typeface="Calibri" panose="020F0502020204030204" pitchFamily="34" charset="0"/>
                <a:cs typeface="Calibri" panose="020F0502020204030204" pitchFamily="34" charset="0"/>
              </a:rPr>
              <a:t>united, stronger and more democratic.</a:t>
            </a:r>
            <a:endParaRPr lang="en-US" sz="1400" i="0" kern="0" dirty="0">
              <a:solidFill>
                <a:srgbClr val="002060"/>
              </a:solidFill>
              <a:latin typeface="Calibri" panose="020F0502020204030204" pitchFamily="34" charset="0"/>
              <a:cs typeface="Calibri" panose="020F0502020204030204" pitchFamily="34" charset="0"/>
            </a:endParaRPr>
          </a:p>
        </p:txBody>
      </p:sp>
      <p:sp>
        <p:nvSpPr>
          <p:cNvPr id="7" name="Rectangle 6"/>
          <p:cNvSpPr/>
          <p:nvPr/>
        </p:nvSpPr>
        <p:spPr>
          <a:xfrm>
            <a:off x="0" y="418011"/>
            <a:ext cx="9144000" cy="492443"/>
          </a:xfrm>
          <a:prstGeom prst="rect">
            <a:avLst/>
          </a:prstGeom>
        </p:spPr>
        <p:txBody>
          <a:bodyPr wrap="square">
            <a:spAutoFit/>
          </a:bodyPr>
          <a:lstStyle/>
          <a:p>
            <a:pPr algn="ctr"/>
            <a:r>
              <a:rPr lang="en-US" sz="2600" kern="0" dirty="0" smtClean="0">
                <a:solidFill>
                  <a:srgbClr val="E48C32"/>
                </a:solidFill>
                <a:latin typeface="Arial" panose="020B0604020202020204" pitchFamily="34" charset="0"/>
                <a:cs typeface="Arial" panose="020B0604020202020204" pitchFamily="34" charset="0"/>
              </a:rPr>
              <a:t>Future of Europe</a:t>
            </a:r>
            <a:endParaRPr lang="en-US" sz="2600" dirty="0"/>
          </a:p>
        </p:txBody>
      </p:sp>
      <p:pic>
        <p:nvPicPr>
          <p:cNvPr id="4" name="Picture 3"/>
          <p:cNvPicPr>
            <a:picLocks noChangeAspect="1"/>
          </p:cNvPicPr>
          <p:nvPr/>
        </p:nvPicPr>
        <p:blipFill>
          <a:blip r:embed="rId3"/>
          <a:stretch>
            <a:fillRect/>
          </a:stretch>
        </p:blipFill>
        <p:spPr>
          <a:xfrm>
            <a:off x="611560" y="1221402"/>
            <a:ext cx="3600400" cy="5087918"/>
          </a:xfrm>
          <a:prstGeom prst="rect">
            <a:avLst/>
          </a:prstGeom>
          <a:effectLst>
            <a:outerShdw blurRad="50800" dist="38100" dir="2700000" algn="tl" rotWithShape="0">
              <a:prstClr val="black">
                <a:alpha val="30000"/>
              </a:prstClr>
            </a:outerShdw>
          </a:effectLst>
        </p:spPr>
      </p:pic>
      <p:pic>
        <p:nvPicPr>
          <p:cNvPr id="6" name="Picture 5"/>
          <p:cNvPicPr>
            <a:picLocks noChangeAspect="1"/>
          </p:cNvPicPr>
          <p:nvPr/>
        </p:nvPicPr>
        <p:blipFill>
          <a:blip r:embed="rId4"/>
          <a:stretch>
            <a:fillRect/>
          </a:stretch>
        </p:blipFill>
        <p:spPr>
          <a:xfrm>
            <a:off x="6804248" y="4077072"/>
            <a:ext cx="1140371" cy="864096"/>
          </a:xfrm>
          <a:prstGeom prst="rect">
            <a:avLst/>
          </a:prstGeom>
        </p:spPr>
      </p:pic>
      <p:pic>
        <p:nvPicPr>
          <p:cNvPr id="9" name="Picture 8"/>
          <p:cNvPicPr>
            <a:picLocks noChangeAspect="1"/>
          </p:cNvPicPr>
          <p:nvPr/>
        </p:nvPicPr>
        <p:blipFill rotWithShape="1">
          <a:blip r:embed="rId5"/>
          <a:srcRect l="5467" t="25957" r="-107" b="8459"/>
          <a:stretch/>
        </p:blipFill>
        <p:spPr>
          <a:xfrm>
            <a:off x="4433701" y="1221402"/>
            <a:ext cx="4458779" cy="2063582"/>
          </a:xfrm>
          <a:prstGeom prst="rect">
            <a:avLst/>
          </a:prstGeom>
        </p:spPr>
      </p:pic>
    </p:spTree>
    <p:extLst>
      <p:ext uri="{BB962C8B-B14F-4D97-AF65-F5344CB8AC3E}">
        <p14:creationId xmlns:p14="http://schemas.microsoft.com/office/powerpoint/2010/main" val="6807691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3276" y="3734888"/>
            <a:ext cx="1774484" cy="1673542"/>
          </a:xfrm>
          <a:prstGeom prst="rect">
            <a:avLst/>
          </a:prstGeom>
        </p:spPr>
      </p:pic>
      <p:sp>
        <p:nvSpPr>
          <p:cNvPr id="11" name="Content Placeholder 2"/>
          <p:cNvSpPr txBox="1">
            <a:spLocks/>
          </p:cNvSpPr>
          <p:nvPr/>
        </p:nvSpPr>
        <p:spPr bwMode="auto">
          <a:xfrm>
            <a:off x="4896035" y="5039550"/>
            <a:ext cx="3888432" cy="8827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Font typeface="Arial" pitchFamily="34" charset="0"/>
              <a:buNone/>
            </a:pPr>
            <a:r>
              <a:rPr lang="en-GB" sz="1500" b="1" i="0" kern="0" dirty="0" smtClean="0">
                <a:solidFill>
                  <a:srgbClr val="002060"/>
                </a:solidFill>
                <a:latin typeface="Calibri" panose="020F0502020204030204" pitchFamily="34" charset="0"/>
                <a:cs typeface="Calibri" panose="020F0502020204030204" pitchFamily="34" charset="0"/>
              </a:rPr>
              <a:t>12 September 2018</a:t>
            </a:r>
          </a:p>
          <a:p>
            <a:pPr marL="0" indent="0">
              <a:buFont typeface="Arial" pitchFamily="34" charset="0"/>
              <a:buNone/>
            </a:pPr>
            <a:r>
              <a:rPr lang="en-GB" sz="1500" b="1" i="0" kern="0" dirty="0" smtClean="0">
                <a:solidFill>
                  <a:srgbClr val="E48C32"/>
                </a:solidFill>
                <a:latin typeface="Calibri" panose="020F0502020204030204" pitchFamily="34" charset="0"/>
                <a:cs typeface="Calibri" panose="020F0502020204030204" pitchFamily="34" charset="0"/>
              </a:rPr>
              <a:t>State of the Union</a:t>
            </a:r>
          </a:p>
          <a:p>
            <a:pPr marL="0" indent="0">
              <a:buFont typeface="Arial" pitchFamily="34" charset="0"/>
              <a:buNone/>
            </a:pPr>
            <a:r>
              <a:rPr lang="en-GB" sz="1500" b="0" kern="0" dirty="0" smtClean="0">
                <a:solidFill>
                  <a:srgbClr val="002060"/>
                </a:solidFill>
                <a:latin typeface="Calibri" panose="020F0502020204030204" pitchFamily="34" charset="0"/>
                <a:cs typeface="Calibri" panose="020F0502020204030204" pitchFamily="34" charset="0"/>
              </a:rPr>
              <a:t>Securing </a:t>
            </a:r>
            <a:r>
              <a:rPr lang="en-GB" sz="1500" kern="0" dirty="0" smtClean="0">
                <a:solidFill>
                  <a:srgbClr val="002060"/>
                </a:solidFill>
                <a:latin typeface="Calibri" panose="020F0502020204030204" pitchFamily="34" charset="0"/>
                <a:cs typeface="Calibri" panose="020F0502020204030204" pitchFamily="34" charset="0"/>
              </a:rPr>
              <a:t>free and fair </a:t>
            </a:r>
            <a:r>
              <a:rPr lang="en-GB" sz="1500" b="0" kern="0" dirty="0" smtClean="0">
                <a:solidFill>
                  <a:srgbClr val="002060"/>
                </a:solidFill>
                <a:latin typeface="Calibri" panose="020F0502020204030204" pitchFamily="34" charset="0"/>
                <a:cs typeface="Calibri" panose="020F0502020204030204" pitchFamily="34" charset="0"/>
              </a:rPr>
              <a:t>European Elections</a:t>
            </a:r>
            <a:endParaRPr lang="en-GB" sz="1500" b="1" i="0" kern="0" dirty="0" smtClean="0">
              <a:solidFill>
                <a:srgbClr val="002060"/>
              </a:solidFill>
              <a:latin typeface="Calibri" panose="020F0502020204030204" pitchFamily="34" charset="0"/>
              <a:cs typeface="Calibri" panose="020F0502020204030204" pitchFamily="34" charset="0"/>
            </a:endParaRPr>
          </a:p>
          <a:p>
            <a:pPr marL="0" indent="0">
              <a:buFont typeface="Arial" pitchFamily="34" charset="0"/>
              <a:buNone/>
            </a:pPr>
            <a:endParaRPr lang="fr-BE" sz="1500" b="1" kern="0" dirty="0" smtClean="0"/>
          </a:p>
        </p:txBody>
      </p:sp>
      <p:sp>
        <p:nvSpPr>
          <p:cNvPr id="7" name="Rectangle 6"/>
          <p:cNvSpPr/>
          <p:nvPr/>
        </p:nvSpPr>
        <p:spPr>
          <a:xfrm>
            <a:off x="0" y="418011"/>
            <a:ext cx="9144000" cy="492443"/>
          </a:xfrm>
          <a:prstGeom prst="rect">
            <a:avLst/>
          </a:prstGeom>
        </p:spPr>
        <p:txBody>
          <a:bodyPr wrap="square">
            <a:spAutoFit/>
          </a:bodyPr>
          <a:lstStyle/>
          <a:p>
            <a:pPr algn="ctr"/>
            <a:r>
              <a:rPr lang="en-US" sz="2600" kern="0" dirty="0" smtClean="0">
                <a:solidFill>
                  <a:srgbClr val="E48C32"/>
                </a:solidFill>
                <a:latin typeface="Arial" panose="020B0604020202020204" pitchFamily="34" charset="0"/>
                <a:cs typeface="Arial" panose="020B0604020202020204" pitchFamily="34" charset="0"/>
              </a:rPr>
              <a:t>Commission proposals ahead of the elections</a:t>
            </a:r>
            <a:endParaRPr lang="en-US" sz="2600" dirty="0"/>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069" t="15385" r="4614" b="15098"/>
          <a:stretch/>
        </p:blipFill>
        <p:spPr>
          <a:xfrm>
            <a:off x="467136" y="1196752"/>
            <a:ext cx="4080056" cy="4608512"/>
          </a:xfrm>
          <a:prstGeom prst="rect">
            <a:avLst/>
          </a:prstGeom>
        </p:spPr>
      </p:pic>
      <p:sp>
        <p:nvSpPr>
          <p:cNvPr id="8" name="Content Placeholder 2"/>
          <p:cNvSpPr txBox="1">
            <a:spLocks/>
          </p:cNvSpPr>
          <p:nvPr/>
        </p:nvSpPr>
        <p:spPr bwMode="auto">
          <a:xfrm>
            <a:off x="4780394" y="2235577"/>
            <a:ext cx="3441583" cy="9336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r>
              <a:rPr lang="en-US" sz="1500" b="0" i="0" kern="0" dirty="0" smtClean="0">
                <a:solidFill>
                  <a:srgbClr val="002060"/>
                </a:solidFill>
                <a:latin typeface="Calibri" panose="020F0502020204030204" pitchFamily="34" charset="0"/>
                <a:cs typeface="Calibri" panose="020F0502020204030204" pitchFamily="34" charset="0"/>
              </a:rPr>
              <a:t>Improving </a:t>
            </a:r>
            <a:r>
              <a:rPr lang="en-US" sz="1500" i="0" kern="0" dirty="0" smtClean="0">
                <a:solidFill>
                  <a:srgbClr val="002060"/>
                </a:solidFill>
                <a:latin typeface="Calibri" panose="020F0502020204030204" pitchFamily="34" charset="0"/>
                <a:cs typeface="Calibri" panose="020F0502020204030204" pitchFamily="34" charset="0"/>
              </a:rPr>
              <a:t>Lead Candidates </a:t>
            </a:r>
            <a:r>
              <a:rPr lang="en-US" sz="1500" b="0" i="0" kern="0" dirty="0" smtClean="0">
                <a:solidFill>
                  <a:srgbClr val="002060"/>
                </a:solidFill>
                <a:latin typeface="Calibri" panose="020F0502020204030204" pitchFamily="34" charset="0"/>
                <a:cs typeface="Calibri" panose="020F0502020204030204" pitchFamily="34" charset="0"/>
              </a:rPr>
              <a:t>approach</a:t>
            </a:r>
          </a:p>
          <a:p>
            <a:r>
              <a:rPr lang="en-US" sz="1500" b="1" i="0" kern="0" dirty="0" smtClean="0">
                <a:solidFill>
                  <a:srgbClr val="002060"/>
                </a:solidFill>
                <a:latin typeface="Calibri" panose="020F0502020204030204" pitchFamily="34" charset="0"/>
                <a:cs typeface="Calibri" panose="020F0502020204030204" pitchFamily="34" charset="0"/>
              </a:rPr>
              <a:t>Composition </a:t>
            </a:r>
            <a:r>
              <a:rPr lang="en-US" sz="1500" b="0" i="0" kern="0" dirty="0" smtClean="0">
                <a:solidFill>
                  <a:srgbClr val="002060"/>
                </a:solidFill>
                <a:latin typeface="Calibri" panose="020F0502020204030204" pitchFamily="34" charset="0"/>
                <a:cs typeface="Calibri" panose="020F0502020204030204" pitchFamily="34" charset="0"/>
              </a:rPr>
              <a:t>of the </a:t>
            </a:r>
            <a:r>
              <a:rPr lang="en-US" sz="1500" i="0" kern="0" dirty="0" smtClean="0">
                <a:solidFill>
                  <a:srgbClr val="002060"/>
                </a:solidFill>
                <a:latin typeface="Calibri" panose="020F0502020204030204" pitchFamily="34" charset="0"/>
                <a:cs typeface="Calibri" panose="020F0502020204030204" pitchFamily="34" charset="0"/>
              </a:rPr>
              <a:t>EP</a:t>
            </a:r>
            <a:r>
              <a:rPr lang="en-US" sz="1500" b="0" i="0" kern="0" dirty="0" smtClean="0">
                <a:solidFill>
                  <a:srgbClr val="002060"/>
                </a:solidFill>
                <a:latin typeface="Calibri" panose="020F0502020204030204" pitchFamily="34" charset="0"/>
                <a:cs typeface="Calibri" panose="020F0502020204030204" pitchFamily="34" charset="0"/>
              </a:rPr>
              <a:t> &amp; the </a:t>
            </a:r>
            <a:r>
              <a:rPr lang="en-US" sz="1500" i="0" kern="0" dirty="0" smtClean="0">
                <a:solidFill>
                  <a:srgbClr val="002060"/>
                </a:solidFill>
                <a:latin typeface="Calibri" panose="020F0502020204030204" pitchFamily="34" charset="0"/>
                <a:cs typeface="Calibri" panose="020F0502020204030204" pitchFamily="34" charset="0"/>
              </a:rPr>
              <a:t>EC</a:t>
            </a:r>
          </a:p>
          <a:p>
            <a:r>
              <a:rPr lang="en-US" sz="1500" b="1" i="0" kern="0" dirty="0" smtClean="0">
                <a:solidFill>
                  <a:srgbClr val="002060"/>
                </a:solidFill>
                <a:latin typeface="Calibri" panose="020F0502020204030204" pitchFamily="34" charset="0"/>
                <a:cs typeface="Calibri" panose="020F0502020204030204" pitchFamily="34" charset="0"/>
              </a:rPr>
              <a:t>Citizens’ Dialogues</a:t>
            </a:r>
          </a:p>
          <a:p>
            <a:pPr marL="0" indent="0">
              <a:buNone/>
            </a:pPr>
            <a:endParaRPr lang="en-US" sz="1500" b="0" i="0" kern="0" dirty="0" smtClean="0">
              <a:solidFill>
                <a:srgbClr val="002060"/>
              </a:solidFill>
              <a:latin typeface="Calibri" panose="020F0502020204030204" pitchFamily="34" charset="0"/>
              <a:cs typeface="Calibri" panose="020F0502020204030204" pitchFamily="34" charset="0"/>
            </a:endParaRPr>
          </a:p>
          <a:p>
            <a:pPr marL="0" indent="0">
              <a:buNone/>
            </a:pPr>
            <a:endParaRPr lang="en-US" sz="1500" b="0" i="0" kern="0" dirty="0" smtClean="0">
              <a:solidFill>
                <a:srgbClr val="002060"/>
              </a:solidFill>
              <a:latin typeface="Calibri" panose="020F0502020204030204" pitchFamily="34" charset="0"/>
              <a:cs typeface="Calibri" panose="020F0502020204030204" pitchFamily="34" charset="0"/>
            </a:endParaRPr>
          </a:p>
        </p:txBody>
      </p:sp>
      <p:sp>
        <p:nvSpPr>
          <p:cNvPr id="15" name="Content Placeholder 2"/>
          <p:cNvSpPr txBox="1">
            <a:spLocks/>
          </p:cNvSpPr>
          <p:nvPr/>
        </p:nvSpPr>
        <p:spPr bwMode="auto">
          <a:xfrm>
            <a:off x="4780394" y="1124745"/>
            <a:ext cx="4119715" cy="13614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Font typeface="Arial" pitchFamily="34" charset="0"/>
              <a:buNone/>
            </a:pPr>
            <a:r>
              <a:rPr lang="en-GB" sz="1500" b="1" i="0" kern="0" dirty="0" smtClean="0">
                <a:solidFill>
                  <a:srgbClr val="002060"/>
                </a:solidFill>
                <a:latin typeface="Calibri" panose="020F0502020204030204" pitchFamily="34" charset="0"/>
                <a:cs typeface="Calibri" panose="020F0502020204030204" pitchFamily="34" charset="0"/>
              </a:rPr>
              <a:t>14 February 2018</a:t>
            </a:r>
          </a:p>
          <a:p>
            <a:pPr marL="0" indent="0">
              <a:buFont typeface="Arial" pitchFamily="34" charset="0"/>
              <a:buNone/>
            </a:pPr>
            <a:r>
              <a:rPr lang="en-GB" sz="1500" b="0" kern="0" dirty="0" smtClean="0">
                <a:solidFill>
                  <a:srgbClr val="002060"/>
                </a:solidFill>
                <a:latin typeface="Calibri" panose="020F0502020204030204" pitchFamily="34" charset="0"/>
                <a:cs typeface="Calibri" panose="020F0502020204030204" pitchFamily="34" charset="0"/>
              </a:rPr>
              <a:t>Making the EU's work more </a:t>
            </a:r>
            <a:r>
              <a:rPr lang="en-GB" sz="1500" kern="0" dirty="0" smtClean="0">
                <a:solidFill>
                  <a:srgbClr val="002060"/>
                </a:solidFill>
                <a:latin typeface="Calibri" panose="020F0502020204030204" pitchFamily="34" charset="0"/>
                <a:cs typeface="Calibri" panose="020F0502020204030204" pitchFamily="34" charset="0"/>
              </a:rPr>
              <a:t>efficient</a:t>
            </a:r>
            <a:r>
              <a:rPr lang="en-GB" sz="1500" b="0" kern="0" dirty="0" smtClean="0">
                <a:solidFill>
                  <a:srgbClr val="002060"/>
                </a:solidFill>
                <a:latin typeface="Calibri" panose="020F0502020204030204" pitchFamily="34" charset="0"/>
                <a:cs typeface="Calibri" panose="020F0502020204030204" pitchFamily="34" charset="0"/>
              </a:rPr>
              <a:t> &amp; </a:t>
            </a:r>
            <a:r>
              <a:rPr lang="en-GB" sz="1500" kern="0" dirty="0" smtClean="0">
                <a:solidFill>
                  <a:srgbClr val="002060"/>
                </a:solidFill>
                <a:latin typeface="Calibri" panose="020F0502020204030204" pitchFamily="34" charset="0"/>
                <a:cs typeface="Calibri" panose="020F0502020204030204" pitchFamily="34" charset="0"/>
              </a:rPr>
              <a:t>enhancing</a:t>
            </a:r>
            <a:r>
              <a:rPr lang="en-GB" sz="1500" b="0" kern="0" dirty="0" smtClean="0">
                <a:solidFill>
                  <a:srgbClr val="002060"/>
                </a:solidFill>
                <a:latin typeface="Calibri" panose="020F0502020204030204" pitchFamily="34" charset="0"/>
                <a:cs typeface="Calibri" panose="020F0502020204030204" pitchFamily="34" charset="0"/>
              </a:rPr>
              <a:t> the </a:t>
            </a:r>
            <a:r>
              <a:rPr lang="en-GB" sz="1500" kern="0" dirty="0" smtClean="0">
                <a:solidFill>
                  <a:srgbClr val="002060"/>
                </a:solidFill>
                <a:latin typeface="Calibri" panose="020F0502020204030204" pitchFamily="34" charset="0"/>
                <a:cs typeface="Calibri" panose="020F0502020204030204" pitchFamily="34" charset="0"/>
              </a:rPr>
              <a:t>European nature and efficient conduct</a:t>
            </a:r>
            <a:r>
              <a:rPr lang="en-GB" sz="1500" b="0" kern="0" dirty="0" smtClean="0">
                <a:solidFill>
                  <a:srgbClr val="002060"/>
                </a:solidFill>
                <a:latin typeface="Calibri" panose="020F0502020204030204" pitchFamily="34" charset="0"/>
                <a:cs typeface="Calibri" panose="020F0502020204030204" pitchFamily="34" charset="0"/>
              </a:rPr>
              <a:t> of the European Elections</a:t>
            </a:r>
          </a:p>
          <a:p>
            <a:pPr marL="0" indent="0">
              <a:buFont typeface="Arial" pitchFamily="34" charset="0"/>
              <a:buNone/>
            </a:pPr>
            <a:endParaRPr lang="fr-BE" sz="1500" b="1" kern="0" dirty="0" smtClean="0"/>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296020" y="3609066"/>
            <a:ext cx="655774" cy="558229"/>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6916" y="4170012"/>
            <a:ext cx="430753" cy="437130"/>
          </a:xfrm>
          <a:prstGeom prst="rect">
            <a:avLst/>
          </a:prstGeom>
        </p:spPr>
      </p:pic>
    </p:spTree>
    <p:extLst>
      <p:ext uri="{BB962C8B-B14F-4D97-AF65-F5344CB8AC3E}">
        <p14:creationId xmlns:p14="http://schemas.microsoft.com/office/powerpoint/2010/main" val="9454478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432504"/>
            <a:ext cx="9144000" cy="492443"/>
          </a:xfrm>
          <a:prstGeom prst="rect">
            <a:avLst/>
          </a:prstGeom>
        </p:spPr>
        <p:txBody>
          <a:bodyPr wrap="square">
            <a:spAutoFit/>
          </a:bodyPr>
          <a:lstStyle/>
          <a:p>
            <a:pPr algn="ctr"/>
            <a:r>
              <a:rPr lang="en-US" sz="2600" kern="0" dirty="0" smtClean="0">
                <a:solidFill>
                  <a:srgbClr val="E48C32"/>
                </a:solidFill>
                <a:latin typeface="Arial" panose="020B0604020202020204" pitchFamily="34" charset="0"/>
                <a:cs typeface="Arial" panose="020B0604020202020204" pitchFamily="34" charset="0"/>
              </a:rPr>
              <a:t>Why vote? To shape Europe's future!</a:t>
            </a:r>
            <a:endParaRPr lang="en-US" sz="2600" dirty="0"/>
          </a:p>
        </p:txBody>
      </p:sp>
      <p:sp>
        <p:nvSpPr>
          <p:cNvPr id="20" name="Rectangle 19"/>
          <p:cNvSpPr/>
          <p:nvPr/>
        </p:nvSpPr>
        <p:spPr>
          <a:xfrm>
            <a:off x="389196" y="5160094"/>
            <a:ext cx="2547801" cy="1077218"/>
          </a:xfrm>
          <a:prstGeom prst="rect">
            <a:avLst/>
          </a:prstGeom>
        </p:spPr>
        <p:txBody>
          <a:bodyPr wrap="square">
            <a:spAutoFit/>
          </a:bodyPr>
          <a:lstStyle/>
          <a:p>
            <a:r>
              <a:rPr lang="en-US" sz="1600" kern="0" dirty="0" smtClean="0">
                <a:solidFill>
                  <a:srgbClr val="E48C32"/>
                </a:solidFill>
                <a:latin typeface="Calibri" panose="020F0502020204030204" pitchFamily="34" charset="0"/>
                <a:cs typeface="Calibri" panose="020F0502020204030204" pitchFamily="34" charset="0"/>
              </a:rPr>
              <a:t>Your vote </a:t>
            </a:r>
            <a:r>
              <a:rPr lang="en-US" sz="1600" b="0" kern="0" dirty="0" smtClean="0">
                <a:solidFill>
                  <a:srgbClr val="002060"/>
                </a:solidFill>
                <a:latin typeface="Calibri" panose="020F0502020204030204" pitchFamily="34" charset="0"/>
                <a:cs typeface="Calibri" panose="020F0502020204030204" pitchFamily="34" charset="0"/>
              </a:rPr>
              <a:t>influences how the European Union decides on matters that affect your </a:t>
            </a:r>
            <a:r>
              <a:rPr lang="en-US" sz="1600" kern="0" dirty="0" smtClean="0">
                <a:solidFill>
                  <a:srgbClr val="002060"/>
                </a:solidFill>
                <a:latin typeface="Calibri" panose="020F0502020204030204" pitchFamily="34" charset="0"/>
                <a:cs typeface="Calibri" panose="020F0502020204030204" pitchFamily="34" charset="0"/>
              </a:rPr>
              <a:t>daily life</a:t>
            </a:r>
            <a:r>
              <a:rPr lang="en-US" sz="1600" b="0" kern="0" dirty="0" smtClean="0">
                <a:solidFill>
                  <a:srgbClr val="002060"/>
                </a:solidFill>
                <a:latin typeface="Calibri" panose="020F0502020204030204" pitchFamily="34" charset="0"/>
                <a:cs typeface="Calibri" panose="020F0502020204030204" pitchFamily="34" charset="0"/>
              </a:rPr>
              <a:t>.</a:t>
            </a:r>
            <a:endParaRPr lang="en-IE" sz="1600" b="0" dirty="0">
              <a:solidFill>
                <a:srgbClr val="002060"/>
              </a:solidFill>
              <a:latin typeface="Calibri" panose="020F0502020204030204" pitchFamily="34" charset="0"/>
              <a:cs typeface="Calibri" panose="020F0502020204030204" pitchFamily="34" charset="0"/>
            </a:endParaRPr>
          </a:p>
        </p:txBody>
      </p:sp>
      <p:sp>
        <p:nvSpPr>
          <p:cNvPr id="21" name="Rectangle 20"/>
          <p:cNvSpPr/>
          <p:nvPr/>
        </p:nvSpPr>
        <p:spPr>
          <a:xfrm>
            <a:off x="3261499" y="5160094"/>
            <a:ext cx="2730426" cy="830997"/>
          </a:xfrm>
          <a:prstGeom prst="rect">
            <a:avLst/>
          </a:prstGeom>
        </p:spPr>
        <p:txBody>
          <a:bodyPr wrap="square">
            <a:spAutoFit/>
          </a:bodyPr>
          <a:lstStyle/>
          <a:p>
            <a:r>
              <a:rPr lang="en-US" sz="1600" kern="0" dirty="0" smtClean="0">
                <a:solidFill>
                  <a:srgbClr val="E48C32"/>
                </a:solidFill>
                <a:latin typeface="Calibri" panose="020F0502020204030204" pitchFamily="34" charset="0"/>
                <a:cs typeface="Calibri" panose="020F0502020204030204" pitchFamily="34" charset="0"/>
              </a:rPr>
              <a:t>Your vote </a:t>
            </a:r>
            <a:r>
              <a:rPr lang="en-US" sz="1600" b="0" kern="0" dirty="0" smtClean="0">
                <a:solidFill>
                  <a:srgbClr val="133176"/>
                </a:solidFill>
                <a:latin typeface="Calibri" panose="020F0502020204030204" pitchFamily="34" charset="0"/>
                <a:cs typeface="Calibri" panose="020F0502020204030204" pitchFamily="34" charset="0"/>
              </a:rPr>
              <a:t>gives the European Union the strength to </a:t>
            </a:r>
            <a:r>
              <a:rPr lang="en-US" sz="1600" kern="0" dirty="0" smtClean="0">
                <a:solidFill>
                  <a:srgbClr val="133176"/>
                </a:solidFill>
                <a:latin typeface="Calibri" panose="020F0502020204030204" pitchFamily="34" charset="0"/>
                <a:cs typeface="Calibri" panose="020F0502020204030204" pitchFamily="34" charset="0"/>
              </a:rPr>
              <a:t>protect </a:t>
            </a:r>
            <a:r>
              <a:rPr lang="en-US" sz="1600" b="0" kern="0" dirty="0" smtClean="0">
                <a:solidFill>
                  <a:srgbClr val="133176"/>
                </a:solidFill>
                <a:latin typeface="Calibri" panose="020F0502020204030204" pitchFamily="34" charset="0"/>
                <a:cs typeface="Calibri" panose="020F0502020204030204" pitchFamily="34" charset="0"/>
              </a:rPr>
              <a:t>you and your family.</a:t>
            </a:r>
            <a:endParaRPr lang="en-IE" sz="1600" b="0" dirty="0">
              <a:solidFill>
                <a:srgbClr val="133176"/>
              </a:solidFill>
              <a:latin typeface="Calibri" panose="020F0502020204030204" pitchFamily="34" charset="0"/>
              <a:cs typeface="Calibri" panose="020F0502020204030204" pitchFamily="34" charset="0"/>
            </a:endParaRPr>
          </a:p>
        </p:txBody>
      </p:sp>
      <p:sp>
        <p:nvSpPr>
          <p:cNvPr id="23" name="Rectangle 22"/>
          <p:cNvSpPr/>
          <p:nvPr/>
        </p:nvSpPr>
        <p:spPr>
          <a:xfrm>
            <a:off x="6156176" y="5160094"/>
            <a:ext cx="2808311" cy="338554"/>
          </a:xfrm>
          <a:prstGeom prst="rect">
            <a:avLst/>
          </a:prstGeom>
        </p:spPr>
        <p:txBody>
          <a:bodyPr wrap="square">
            <a:spAutoFit/>
          </a:bodyPr>
          <a:lstStyle/>
          <a:p>
            <a:r>
              <a:rPr lang="en-US" sz="1600" kern="0" dirty="0" smtClean="0">
                <a:solidFill>
                  <a:srgbClr val="E48C32"/>
                </a:solidFill>
                <a:latin typeface="Calibri" panose="020F0502020204030204" pitchFamily="34" charset="0"/>
                <a:cs typeface="Calibri" panose="020F0502020204030204" pitchFamily="34" charset="0"/>
              </a:rPr>
              <a:t>Your vote </a:t>
            </a:r>
            <a:r>
              <a:rPr lang="en-US" sz="1600" b="0" kern="0" dirty="0" smtClean="0">
                <a:solidFill>
                  <a:srgbClr val="133176"/>
                </a:solidFill>
                <a:latin typeface="Calibri" panose="020F0502020204030204" pitchFamily="34" charset="0"/>
                <a:cs typeface="Calibri" panose="020F0502020204030204" pitchFamily="34" charset="0"/>
              </a:rPr>
              <a:t>defends </a:t>
            </a:r>
            <a:r>
              <a:rPr lang="en-US" sz="1600" kern="0" dirty="0" smtClean="0">
                <a:solidFill>
                  <a:srgbClr val="133176"/>
                </a:solidFill>
                <a:latin typeface="Calibri" panose="020F0502020204030204" pitchFamily="34" charset="0"/>
                <a:cs typeface="Calibri" panose="020F0502020204030204" pitchFamily="34" charset="0"/>
              </a:rPr>
              <a:t>democracy</a:t>
            </a:r>
            <a:r>
              <a:rPr lang="en-US" sz="1600" b="0" kern="0" dirty="0" smtClean="0">
                <a:solidFill>
                  <a:srgbClr val="133176"/>
                </a:solidFill>
                <a:latin typeface="Calibri" panose="020F0502020204030204" pitchFamily="34" charset="0"/>
                <a:cs typeface="Calibri" panose="020F0502020204030204" pitchFamily="34" charset="0"/>
              </a:rPr>
              <a:t>.</a:t>
            </a:r>
            <a:endParaRPr lang="en-IE" sz="1600" b="0" dirty="0">
              <a:solidFill>
                <a:srgbClr val="133176"/>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3"/>
          <a:srcRect l="7304" r="-3518" b="6556"/>
          <a:stretch/>
        </p:blipFill>
        <p:spPr>
          <a:xfrm>
            <a:off x="0" y="1142422"/>
            <a:ext cx="3326195" cy="3110989"/>
          </a:xfrm>
          <a:prstGeom prst="rect">
            <a:avLst/>
          </a:prstGeom>
        </p:spPr>
      </p:pic>
      <p:pic>
        <p:nvPicPr>
          <p:cNvPr id="2" name="Picture 1"/>
          <p:cNvPicPr>
            <a:picLocks noChangeAspect="1"/>
          </p:cNvPicPr>
          <p:nvPr/>
        </p:nvPicPr>
        <p:blipFill rotWithShape="1">
          <a:blip r:embed="rId4"/>
          <a:srcRect l="12963" t="3165" r="23660" b="5566"/>
          <a:stretch/>
        </p:blipFill>
        <p:spPr>
          <a:xfrm>
            <a:off x="2987824" y="1142423"/>
            <a:ext cx="3168352" cy="3110989"/>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7942" t="19482" r="27215" b="11783"/>
          <a:stretch/>
        </p:blipFill>
        <p:spPr>
          <a:xfrm>
            <a:off x="6105359" y="1142422"/>
            <a:ext cx="3038641" cy="3110990"/>
          </a:xfrm>
          <a:prstGeom prst="rect">
            <a:avLst/>
          </a:prstGeom>
        </p:spPr>
      </p:pic>
      <p:sp>
        <p:nvSpPr>
          <p:cNvPr id="7" name="Oval 6"/>
          <p:cNvSpPr/>
          <p:nvPr/>
        </p:nvSpPr>
        <p:spPr>
          <a:xfrm>
            <a:off x="1331640" y="4597133"/>
            <a:ext cx="432048" cy="432048"/>
          </a:xfrm>
          <a:prstGeom prst="ellipse">
            <a:avLst/>
          </a:prstGeom>
          <a:solidFill>
            <a:srgbClr val="133176"/>
          </a:solidFill>
          <a:ln>
            <a:solidFill>
              <a:srgbClr val="133176"/>
            </a:solidFill>
          </a:ln>
          <a:effectLst>
            <a:outerShdw blurRad="40000" dist="1524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IE" sz="1600" b="0" dirty="0"/>
          </a:p>
        </p:txBody>
      </p:sp>
      <p:sp>
        <p:nvSpPr>
          <p:cNvPr id="28" name="Oval 27"/>
          <p:cNvSpPr/>
          <p:nvPr/>
        </p:nvSpPr>
        <p:spPr>
          <a:xfrm>
            <a:off x="4458556" y="4597133"/>
            <a:ext cx="432048" cy="432048"/>
          </a:xfrm>
          <a:prstGeom prst="ellipse">
            <a:avLst/>
          </a:prstGeom>
          <a:solidFill>
            <a:srgbClr val="133176"/>
          </a:solidFill>
          <a:ln>
            <a:solidFill>
              <a:srgbClr val="133176"/>
            </a:solidFill>
          </a:ln>
          <a:effectLst>
            <a:outerShdw blurRad="40000" dist="1524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IE" sz="1800" b="0"/>
          </a:p>
        </p:txBody>
      </p:sp>
      <p:sp>
        <p:nvSpPr>
          <p:cNvPr id="29" name="Oval 28"/>
          <p:cNvSpPr/>
          <p:nvPr/>
        </p:nvSpPr>
        <p:spPr>
          <a:xfrm>
            <a:off x="7441534" y="4593898"/>
            <a:ext cx="432048" cy="432048"/>
          </a:xfrm>
          <a:prstGeom prst="ellipse">
            <a:avLst/>
          </a:prstGeom>
          <a:solidFill>
            <a:srgbClr val="133176"/>
          </a:solidFill>
          <a:ln>
            <a:solidFill>
              <a:srgbClr val="133176"/>
            </a:solidFill>
          </a:ln>
          <a:effectLst>
            <a:outerShdw blurRad="40000" dist="1524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IE" sz="1800" b="0"/>
          </a:p>
        </p:txBody>
      </p:sp>
      <p:sp>
        <p:nvSpPr>
          <p:cNvPr id="8" name="Rectangle 7"/>
          <p:cNvSpPr/>
          <p:nvPr/>
        </p:nvSpPr>
        <p:spPr>
          <a:xfrm>
            <a:off x="1367788" y="4534749"/>
            <a:ext cx="367408" cy="523220"/>
          </a:xfrm>
          <a:prstGeom prst="rect">
            <a:avLst/>
          </a:prstGeom>
        </p:spPr>
        <p:txBody>
          <a:bodyPr wrap="none">
            <a:spAutoFit/>
          </a:bodyPr>
          <a:lstStyle/>
          <a:p>
            <a:r>
              <a:rPr lang="en-US" sz="2800" kern="0" dirty="0" smtClean="0">
                <a:solidFill>
                  <a:schemeClr val="bg1"/>
                </a:solidFill>
                <a:latin typeface="Calibri" panose="020F0502020204030204" pitchFamily="34" charset="0"/>
                <a:cs typeface="Calibri" panose="020F0502020204030204" pitchFamily="34" charset="0"/>
              </a:rPr>
              <a:t>1</a:t>
            </a:r>
            <a:endParaRPr lang="en-IE" sz="2800" dirty="0">
              <a:solidFill>
                <a:schemeClr val="bg1"/>
              </a:solidFill>
            </a:endParaRPr>
          </a:p>
        </p:txBody>
      </p:sp>
      <p:sp>
        <p:nvSpPr>
          <p:cNvPr id="31" name="Rectangle 30"/>
          <p:cNvSpPr/>
          <p:nvPr/>
        </p:nvSpPr>
        <p:spPr>
          <a:xfrm>
            <a:off x="4499473" y="4534749"/>
            <a:ext cx="367408" cy="523220"/>
          </a:xfrm>
          <a:prstGeom prst="rect">
            <a:avLst/>
          </a:prstGeom>
        </p:spPr>
        <p:txBody>
          <a:bodyPr wrap="none">
            <a:spAutoFit/>
          </a:bodyPr>
          <a:lstStyle/>
          <a:p>
            <a:r>
              <a:rPr lang="en-US" sz="2800" kern="0" dirty="0" smtClean="0">
                <a:solidFill>
                  <a:schemeClr val="bg1"/>
                </a:solidFill>
                <a:latin typeface="Calibri" panose="020F0502020204030204" pitchFamily="34" charset="0"/>
                <a:cs typeface="Calibri" panose="020F0502020204030204" pitchFamily="34" charset="0"/>
              </a:rPr>
              <a:t>2</a:t>
            </a:r>
            <a:endParaRPr lang="en-IE" sz="2800" dirty="0">
              <a:solidFill>
                <a:schemeClr val="bg1"/>
              </a:solidFill>
            </a:endParaRPr>
          </a:p>
        </p:txBody>
      </p:sp>
      <p:sp>
        <p:nvSpPr>
          <p:cNvPr id="32" name="Rectangle 31"/>
          <p:cNvSpPr/>
          <p:nvPr/>
        </p:nvSpPr>
        <p:spPr>
          <a:xfrm>
            <a:off x="7481974" y="4534749"/>
            <a:ext cx="367408" cy="523220"/>
          </a:xfrm>
          <a:prstGeom prst="rect">
            <a:avLst/>
          </a:prstGeom>
        </p:spPr>
        <p:txBody>
          <a:bodyPr wrap="none">
            <a:spAutoFit/>
          </a:bodyPr>
          <a:lstStyle/>
          <a:p>
            <a:r>
              <a:rPr lang="en-US" sz="2800" kern="0" dirty="0" smtClean="0">
                <a:solidFill>
                  <a:schemeClr val="bg1"/>
                </a:solidFill>
                <a:latin typeface="Calibri" panose="020F0502020204030204" pitchFamily="34" charset="0"/>
                <a:cs typeface="Calibri" panose="020F0502020204030204" pitchFamily="34" charset="0"/>
              </a:rPr>
              <a:t>3</a:t>
            </a:r>
            <a:endParaRPr lang="en-IE" sz="2800" dirty="0">
              <a:solidFill>
                <a:schemeClr val="bg1"/>
              </a:solidFill>
            </a:endParaRPr>
          </a:p>
        </p:txBody>
      </p:sp>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3711" y="4555631"/>
            <a:ext cx="318858" cy="500169"/>
          </a:xfrm>
          <a:prstGeom prst="rect">
            <a:avLst/>
          </a:prstGeom>
        </p:spPr>
      </p:pic>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4692" y="4555631"/>
            <a:ext cx="318858" cy="500169"/>
          </a:xfrm>
          <a:prstGeom prst="rect">
            <a:avLst/>
          </a:prstGeom>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0272" y="4555631"/>
            <a:ext cx="318858" cy="500169"/>
          </a:xfrm>
          <a:prstGeom prst="rect">
            <a:avLst/>
          </a:prstGeom>
        </p:spPr>
      </p:pic>
    </p:spTree>
    <p:extLst>
      <p:ext uri="{BB962C8B-B14F-4D97-AF65-F5344CB8AC3E}">
        <p14:creationId xmlns:p14="http://schemas.microsoft.com/office/powerpoint/2010/main" val="15799651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432504"/>
            <a:ext cx="9144000" cy="492443"/>
          </a:xfrm>
          <a:prstGeom prst="rect">
            <a:avLst/>
          </a:prstGeom>
        </p:spPr>
        <p:txBody>
          <a:bodyPr wrap="square">
            <a:spAutoFit/>
          </a:bodyPr>
          <a:lstStyle/>
          <a:p>
            <a:pPr algn="ctr"/>
            <a:r>
              <a:rPr lang="en-US" sz="2600" kern="0" dirty="0" smtClean="0">
                <a:solidFill>
                  <a:srgbClr val="E48C32"/>
                </a:solidFill>
                <a:latin typeface="Arial" panose="020B0604020202020204" pitchFamily="34" charset="0"/>
                <a:cs typeface="Arial" panose="020B0604020202020204" pitchFamily="34" charset="0"/>
              </a:rPr>
              <a:t>European Parliament: the voice of citizens</a:t>
            </a:r>
            <a:endParaRPr lang="en-US" sz="260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5135" r="44444" b="9460"/>
          <a:stretch/>
        </p:blipFill>
        <p:spPr>
          <a:xfrm>
            <a:off x="479838" y="1052736"/>
            <a:ext cx="3249142" cy="5328592"/>
          </a:xfrm>
          <a:prstGeom prst="rect">
            <a:avLst/>
          </a:prstGeom>
          <a:effectLst>
            <a:outerShdw blurRad="50800" dist="38100" dir="2700000" algn="tl" rotWithShape="0">
              <a:prstClr val="black">
                <a:alpha val="20000"/>
              </a:prstClr>
            </a:outerShdw>
          </a:effectLst>
        </p:spPr>
      </p:pic>
      <p:sp>
        <p:nvSpPr>
          <p:cNvPr id="9" name="Rectangle 8"/>
          <p:cNvSpPr/>
          <p:nvPr/>
        </p:nvSpPr>
        <p:spPr>
          <a:xfrm>
            <a:off x="4078618" y="5517232"/>
            <a:ext cx="4755702" cy="523220"/>
          </a:xfrm>
          <a:prstGeom prst="rect">
            <a:avLst/>
          </a:prstGeom>
        </p:spPr>
        <p:txBody>
          <a:bodyPr wrap="square">
            <a:spAutoFit/>
          </a:bodyPr>
          <a:lstStyle/>
          <a:p>
            <a:pPr algn="ctr"/>
            <a:r>
              <a:rPr lang="en-US" sz="1400" kern="0" dirty="0" smtClean="0">
                <a:solidFill>
                  <a:srgbClr val="002060"/>
                </a:solidFill>
                <a:latin typeface="Arial" panose="020B0604020202020204" pitchFamily="34" charset="0"/>
                <a:cs typeface="Arial" panose="020B0604020202020204" pitchFamily="34" charset="0"/>
              </a:rPr>
              <a:t>2014-2019:    </a:t>
            </a:r>
            <a:r>
              <a:rPr lang="en-US" sz="1400" kern="0" dirty="0" smtClean="0">
                <a:solidFill>
                  <a:srgbClr val="00B0F0"/>
                </a:solidFill>
                <a:latin typeface="Arial" panose="020B0604020202020204" pitchFamily="34" charset="0"/>
                <a:cs typeface="Arial" panose="020B0604020202020204" pitchFamily="34" charset="0"/>
              </a:rPr>
              <a:t>751 Members </a:t>
            </a:r>
            <a:endParaRPr lang="en-US" sz="1400" kern="0" dirty="0" smtClean="0">
              <a:solidFill>
                <a:srgbClr val="002060"/>
              </a:solidFill>
              <a:latin typeface="Arial" panose="020B0604020202020204" pitchFamily="34" charset="0"/>
              <a:cs typeface="Arial" panose="020B0604020202020204" pitchFamily="34" charset="0"/>
            </a:endParaRPr>
          </a:p>
          <a:p>
            <a:pPr algn="ctr"/>
            <a:r>
              <a:rPr lang="en-US" sz="1400" kern="0" dirty="0" smtClean="0">
                <a:solidFill>
                  <a:srgbClr val="002060"/>
                </a:solidFill>
                <a:latin typeface="Arial" panose="020B0604020202020204" pitchFamily="34" charset="0"/>
                <a:cs typeface="Arial" panose="020B0604020202020204" pitchFamily="34" charset="0"/>
              </a:rPr>
              <a:t>Post-</a:t>
            </a:r>
            <a:r>
              <a:rPr lang="en-US" sz="1400" kern="0" dirty="0" err="1" smtClean="0">
                <a:solidFill>
                  <a:srgbClr val="002060"/>
                </a:solidFill>
                <a:latin typeface="Arial" panose="020B0604020202020204" pitchFamily="34" charset="0"/>
                <a:cs typeface="Arial" panose="020B0604020202020204" pitchFamily="34" charset="0"/>
              </a:rPr>
              <a:t>Brexit</a:t>
            </a:r>
            <a:r>
              <a:rPr lang="en-US" sz="1400" kern="0" dirty="0" smtClean="0">
                <a:solidFill>
                  <a:srgbClr val="002060"/>
                </a:solidFill>
                <a:latin typeface="Arial" panose="020B0604020202020204" pitchFamily="34" charset="0"/>
                <a:cs typeface="Arial" panose="020B0604020202020204" pitchFamily="34" charset="0"/>
              </a:rPr>
              <a:t>:  </a:t>
            </a:r>
            <a:r>
              <a:rPr lang="en-US" sz="1400" kern="0" dirty="0" smtClean="0">
                <a:solidFill>
                  <a:srgbClr val="00B0F0"/>
                </a:solidFill>
                <a:latin typeface="Arial" panose="020B0604020202020204" pitchFamily="34" charset="0"/>
                <a:cs typeface="Arial" panose="020B0604020202020204" pitchFamily="34" charset="0"/>
              </a:rPr>
              <a:t>705 Members </a:t>
            </a:r>
            <a:endParaRPr lang="en-US" sz="1400" kern="0" dirty="0" smtClean="0">
              <a:solidFill>
                <a:srgbClr val="002060"/>
              </a:solidFill>
              <a:latin typeface="Arial" panose="020B0604020202020204" pitchFamily="34" charset="0"/>
              <a:cs typeface="Arial" panose="020B0604020202020204" pitchFamily="34" charset="0"/>
            </a:endParaRPr>
          </a:p>
        </p:txBody>
      </p:sp>
      <p:sp>
        <p:nvSpPr>
          <p:cNvPr id="22" name="Rectangle 21"/>
          <p:cNvSpPr/>
          <p:nvPr/>
        </p:nvSpPr>
        <p:spPr>
          <a:xfrm>
            <a:off x="4080205" y="3275479"/>
            <a:ext cx="4752528" cy="2151358"/>
          </a:xfrm>
          <a:prstGeom prst="rect">
            <a:avLst/>
          </a:prstGeom>
        </p:spPr>
        <p:txBody>
          <a:bodyPr wrap="square">
            <a:spAutoFit/>
          </a:bodyPr>
          <a:lstStyle/>
          <a:p>
            <a:pPr algn="ctr"/>
            <a:r>
              <a:rPr lang="en-US" sz="1600" kern="0" dirty="0" smtClean="0">
                <a:solidFill>
                  <a:srgbClr val="00B0F0"/>
                </a:solidFill>
                <a:latin typeface="Arial" panose="020B0604020202020204" pitchFamily="34" charset="0"/>
                <a:cs typeface="Arial" panose="020B0604020202020204" pitchFamily="34" charset="0"/>
              </a:rPr>
              <a:t>Powers</a:t>
            </a:r>
          </a:p>
          <a:p>
            <a:pPr marL="228600" lvl="0" indent="-228600" eaLnBrk="0" hangingPunct="0">
              <a:spcBef>
                <a:spcPct val="30000"/>
              </a:spcBef>
              <a:buFont typeface="+mj-lt"/>
              <a:buAutoNum type="arabicPeriod"/>
            </a:pPr>
            <a:r>
              <a:rPr lang="en-GB" sz="1200" dirty="0" smtClean="0">
                <a:solidFill>
                  <a:srgbClr val="002060"/>
                </a:solidFill>
                <a:latin typeface="Arial" panose="020B0604020202020204" pitchFamily="34" charset="0"/>
                <a:cs typeface="Arial" panose="020B0604020202020204" pitchFamily="34" charset="0"/>
              </a:rPr>
              <a:t>Legislative: </a:t>
            </a:r>
            <a:r>
              <a:rPr lang="en-GB" sz="1200" b="0" dirty="0" smtClean="0">
                <a:solidFill>
                  <a:srgbClr val="002060"/>
                </a:solidFill>
                <a:latin typeface="Arial" panose="020B0604020202020204" pitchFamily="34" charset="0"/>
                <a:cs typeface="Arial" panose="020B0604020202020204" pitchFamily="34" charset="0"/>
              </a:rPr>
              <a:t>passing laws, proposed by the Commission, </a:t>
            </a:r>
            <a:r>
              <a:rPr lang="en-GB" sz="1200" b="0" dirty="0">
                <a:solidFill>
                  <a:srgbClr val="002060"/>
                </a:solidFill>
                <a:latin typeface="Arial" panose="020B0604020202020204" pitchFamily="34" charset="0"/>
                <a:cs typeface="Arial" panose="020B0604020202020204" pitchFamily="34" charset="0"/>
              </a:rPr>
              <a:t>together with the Council of the EU; deciding on international agreements, enlargements; </a:t>
            </a:r>
            <a:r>
              <a:rPr lang="en-US" sz="1200" b="0" dirty="0">
                <a:solidFill>
                  <a:srgbClr val="002060"/>
                </a:solidFill>
                <a:latin typeface="Arial" panose="020B0604020202020204" pitchFamily="34" charset="0"/>
                <a:cs typeface="Arial" panose="020B0604020202020204" pitchFamily="34" charset="0"/>
              </a:rPr>
              <a:t>r</a:t>
            </a:r>
            <a:r>
              <a:rPr lang="en-US" sz="1200" b="0" dirty="0">
                <a:solidFill>
                  <a:srgbClr val="002060"/>
                </a:solidFill>
                <a:latin typeface="Arial" panose="020B0604020202020204" pitchFamily="34" charset="0"/>
                <a:ea typeface="Times New Roman" panose="02020603050405020304" pitchFamily="18" charset="0"/>
                <a:cs typeface="Arial" panose="020B0604020202020204" pitchFamily="34" charset="0"/>
              </a:rPr>
              <a:t>eviewing the Commission's work </a:t>
            </a:r>
            <a:r>
              <a:rPr lang="en-US" sz="1200" b="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programme</a:t>
            </a:r>
            <a:r>
              <a:rPr lang="en-US" sz="1200" b="0" dirty="0">
                <a:solidFill>
                  <a:srgbClr val="002060"/>
                </a:solidFill>
                <a:latin typeface="Arial" panose="020B0604020202020204" pitchFamily="34" charset="0"/>
                <a:ea typeface="Times New Roman" panose="02020603050405020304" pitchFamily="18" charset="0"/>
                <a:cs typeface="Arial" panose="020B0604020202020204" pitchFamily="34" charset="0"/>
              </a:rPr>
              <a:t> and asking it to propose </a:t>
            </a:r>
            <a:r>
              <a:rPr lang="en-US" sz="1200" b="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legislation</a:t>
            </a:r>
            <a:r>
              <a:rPr lang="en-GB" sz="1200" b="0" dirty="0" smtClean="0">
                <a:solidFill>
                  <a:srgbClr val="002060"/>
                </a:solidFill>
                <a:latin typeface="Arial" panose="020B0604020202020204" pitchFamily="34" charset="0"/>
                <a:cs typeface="Arial" panose="020B0604020202020204" pitchFamily="34" charset="0"/>
              </a:rPr>
              <a:t>;</a:t>
            </a:r>
          </a:p>
          <a:p>
            <a:pPr marL="228600" lvl="0" indent="-228600" eaLnBrk="0" hangingPunct="0">
              <a:spcBef>
                <a:spcPct val="30000"/>
              </a:spcBef>
              <a:buFont typeface="+mj-lt"/>
              <a:buAutoNum type="arabicPeriod"/>
            </a:pPr>
            <a:r>
              <a:rPr lang="en-GB" sz="1200" dirty="0" smtClean="0">
                <a:solidFill>
                  <a:srgbClr val="002060"/>
                </a:solidFill>
                <a:latin typeface="Arial" panose="020B0604020202020204" pitchFamily="34" charset="0"/>
                <a:cs typeface="Arial" panose="020B0604020202020204" pitchFamily="34" charset="0"/>
              </a:rPr>
              <a:t>Supervisory: </a:t>
            </a:r>
            <a:r>
              <a:rPr lang="en-GB" sz="1200" b="0" dirty="0" smtClean="0">
                <a:solidFill>
                  <a:srgbClr val="002060"/>
                </a:solidFill>
                <a:latin typeface="Arial" panose="020B0604020202020204" pitchFamily="34" charset="0"/>
                <a:cs typeface="Arial" panose="020B0604020202020204" pitchFamily="34" charset="0"/>
              </a:rPr>
              <a:t>democratic </a:t>
            </a:r>
            <a:r>
              <a:rPr lang="en-GB" sz="1200" b="0" dirty="0">
                <a:solidFill>
                  <a:srgbClr val="002060"/>
                </a:solidFill>
                <a:latin typeface="Arial" panose="020B0604020202020204" pitchFamily="34" charset="0"/>
                <a:cs typeface="Arial" panose="020B0604020202020204" pitchFamily="34" charset="0"/>
              </a:rPr>
              <a:t>scrutiny of all EU institutions; </a:t>
            </a:r>
            <a:r>
              <a:rPr lang="en-US" sz="1200" b="0" dirty="0" smtClean="0">
                <a:solidFill>
                  <a:srgbClr val="002060"/>
                </a:solidFill>
                <a:latin typeface="Arial" panose="020B0604020202020204" pitchFamily="34" charset="0"/>
                <a:cs typeface="Arial" panose="020B0604020202020204" pitchFamily="34" charset="0"/>
              </a:rPr>
              <a:t>e</a:t>
            </a:r>
            <a:r>
              <a:rPr lang="en-US" sz="1200" b="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lecting </a:t>
            </a:r>
            <a:r>
              <a:rPr lang="en-US" sz="1200" b="0" dirty="0">
                <a:solidFill>
                  <a:srgbClr val="002060"/>
                </a:solidFill>
                <a:latin typeface="Arial" panose="020B0604020202020204" pitchFamily="34" charset="0"/>
                <a:ea typeface="Times New Roman" panose="02020603050405020304" pitchFamily="18" charset="0"/>
                <a:cs typeface="Arial" panose="020B0604020202020204" pitchFamily="34" charset="0"/>
              </a:rPr>
              <a:t>the Commission President and approving the Commission </a:t>
            </a:r>
            <a:r>
              <a:rPr lang="en-US" sz="1200" b="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as </a:t>
            </a:r>
            <a:r>
              <a:rPr lang="en-US" sz="1200" b="0" dirty="0">
                <a:solidFill>
                  <a:srgbClr val="002060"/>
                </a:solidFill>
                <a:latin typeface="Arial" panose="020B0604020202020204" pitchFamily="34" charset="0"/>
                <a:ea typeface="Times New Roman" panose="02020603050405020304" pitchFamily="18" charset="0"/>
                <a:cs typeface="Arial" panose="020B0604020202020204" pitchFamily="34" charset="0"/>
              </a:rPr>
              <a:t>a body; </a:t>
            </a:r>
            <a:r>
              <a:rPr lang="en-US" sz="1200" b="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examining citizens</a:t>
            </a:r>
            <a:r>
              <a:rPr lang="en-US" sz="1200" b="0" dirty="0">
                <a:solidFill>
                  <a:srgbClr val="002060"/>
                </a:solidFill>
                <a:latin typeface="Arial" panose="020B0604020202020204" pitchFamily="34" charset="0"/>
                <a:ea typeface="Times New Roman" panose="02020603050405020304" pitchFamily="18" charset="0"/>
                <a:cs typeface="Arial" panose="020B0604020202020204" pitchFamily="34" charset="0"/>
              </a:rPr>
              <a:t>' petitions and setting up </a:t>
            </a:r>
            <a:r>
              <a:rPr lang="en-US" sz="1200" b="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inquiries</a:t>
            </a:r>
            <a:r>
              <a:rPr lang="en-GB" sz="1200" b="0" dirty="0" smtClean="0">
                <a:solidFill>
                  <a:srgbClr val="002060"/>
                </a:solidFill>
                <a:latin typeface="Arial" panose="020B0604020202020204" pitchFamily="34" charset="0"/>
                <a:cs typeface="Arial" panose="020B0604020202020204" pitchFamily="34" charset="0"/>
              </a:rPr>
              <a:t>;</a:t>
            </a:r>
          </a:p>
          <a:p>
            <a:pPr marL="228600" lvl="0" indent="-228600" eaLnBrk="0" hangingPunct="0">
              <a:spcBef>
                <a:spcPct val="30000"/>
              </a:spcBef>
              <a:buFont typeface="+mj-lt"/>
              <a:buAutoNum type="arabicPeriod"/>
            </a:pPr>
            <a:r>
              <a:rPr lang="en-GB" sz="1200" dirty="0" smtClean="0">
                <a:solidFill>
                  <a:srgbClr val="002060"/>
                </a:solidFill>
                <a:latin typeface="Arial" panose="020B0604020202020204" pitchFamily="34" charset="0"/>
                <a:cs typeface="Arial" panose="020B0604020202020204" pitchFamily="34" charset="0"/>
              </a:rPr>
              <a:t>Budgetary: </a:t>
            </a:r>
            <a:r>
              <a:rPr lang="en-GB" sz="1200" b="0" dirty="0" smtClean="0">
                <a:solidFill>
                  <a:srgbClr val="002060"/>
                </a:solidFill>
                <a:latin typeface="Arial" panose="020B0604020202020204" pitchFamily="34" charset="0"/>
                <a:cs typeface="Arial" panose="020B0604020202020204" pitchFamily="34" charset="0"/>
              </a:rPr>
              <a:t>establishing</a:t>
            </a:r>
            <a:r>
              <a:rPr lang="en-GB" sz="1200" b="0" dirty="0">
                <a:solidFill>
                  <a:srgbClr val="002060"/>
                </a:solidFill>
                <a:latin typeface="Arial" panose="020B0604020202020204" pitchFamily="34" charset="0"/>
                <a:cs typeface="Arial" panose="020B0604020202020204" pitchFamily="34" charset="0"/>
              </a:rPr>
              <a:t>, together with the Council</a:t>
            </a:r>
            <a:r>
              <a:rPr lang="en-GB" sz="1200" b="0" dirty="0" smtClean="0">
                <a:solidFill>
                  <a:srgbClr val="002060"/>
                </a:solidFill>
                <a:latin typeface="Arial" panose="020B0604020202020204" pitchFamily="34" charset="0"/>
                <a:cs typeface="Arial" panose="020B0604020202020204" pitchFamily="34" charset="0"/>
              </a:rPr>
              <a:t>, the </a:t>
            </a:r>
            <a:r>
              <a:rPr lang="en-GB" sz="1200" b="0" dirty="0">
                <a:solidFill>
                  <a:srgbClr val="002060"/>
                </a:solidFill>
                <a:latin typeface="Arial" panose="020B0604020202020204" pitchFamily="34" charset="0"/>
                <a:cs typeface="Arial" panose="020B0604020202020204" pitchFamily="34" charset="0"/>
              </a:rPr>
              <a:t>EU budget; approving the Multiannual Financial </a:t>
            </a:r>
            <a:r>
              <a:rPr lang="en-GB" sz="1200" b="0" dirty="0" smtClean="0">
                <a:solidFill>
                  <a:srgbClr val="002060"/>
                </a:solidFill>
                <a:latin typeface="Arial" panose="020B0604020202020204" pitchFamily="34" charset="0"/>
                <a:cs typeface="Arial" panose="020B0604020202020204" pitchFamily="34" charset="0"/>
              </a:rPr>
              <a:t>Framework. </a:t>
            </a:r>
            <a:endParaRPr lang="en-GB" sz="1200" b="0" dirty="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a:off x="611560" y="6436604"/>
            <a:ext cx="3312368" cy="276999"/>
          </a:xfrm>
          <a:prstGeom prst="rect">
            <a:avLst/>
          </a:prstGeom>
        </p:spPr>
        <p:txBody>
          <a:bodyPr wrap="square">
            <a:spAutoFit/>
          </a:bodyPr>
          <a:lstStyle/>
          <a:p>
            <a:pPr algn="ctr"/>
            <a:r>
              <a:rPr lang="en-US" sz="1200" b="0" kern="0" dirty="0" smtClean="0">
                <a:solidFill>
                  <a:srgbClr val="002060"/>
                </a:solidFill>
                <a:latin typeface="Arial" panose="020B0604020202020204" pitchFamily="34" charset="0"/>
                <a:cs typeface="Arial" panose="020B0604020202020204" pitchFamily="34" charset="0"/>
                <a:hlinkClick r:id="rId4"/>
              </a:rPr>
              <a:t>How many seats will each country have?</a:t>
            </a:r>
            <a:endParaRPr lang="en-IE" sz="1200" dirty="0"/>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26224"/>
          <a:stretch/>
        </p:blipFill>
        <p:spPr>
          <a:xfrm>
            <a:off x="4296229" y="1052736"/>
            <a:ext cx="4320480" cy="2078727"/>
          </a:xfrm>
          <a:prstGeom prst="rect">
            <a:avLst/>
          </a:prstGeom>
        </p:spPr>
      </p:pic>
    </p:spTree>
    <p:extLst>
      <p:ext uri="{BB962C8B-B14F-4D97-AF65-F5344CB8AC3E}">
        <p14:creationId xmlns:p14="http://schemas.microsoft.com/office/powerpoint/2010/main" val="9986461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33364" y="418011"/>
            <a:ext cx="7039036" cy="492443"/>
          </a:xfrm>
          <a:prstGeom prst="rect">
            <a:avLst/>
          </a:prstGeom>
        </p:spPr>
        <p:txBody>
          <a:bodyPr wrap="square">
            <a:spAutoFit/>
          </a:bodyPr>
          <a:lstStyle/>
          <a:p>
            <a:pPr algn="ctr"/>
            <a:r>
              <a:rPr lang="en-US" sz="2600" kern="0" dirty="0" smtClean="0">
                <a:solidFill>
                  <a:srgbClr val="E48C32"/>
                </a:solidFill>
                <a:latin typeface="Arial" panose="020B0604020202020204" pitchFamily="34" charset="0"/>
                <a:cs typeface="Arial" panose="020B0604020202020204" pitchFamily="34" charset="0"/>
              </a:rPr>
              <a:t>Seat projections</a:t>
            </a:r>
            <a:endParaRPr lang="en-US" sz="2600" dirty="0"/>
          </a:p>
        </p:txBody>
      </p:sp>
      <p:sp>
        <p:nvSpPr>
          <p:cNvPr id="6" name="Content Placeholder 2"/>
          <p:cNvSpPr txBox="1">
            <a:spLocks/>
          </p:cNvSpPr>
          <p:nvPr/>
        </p:nvSpPr>
        <p:spPr bwMode="auto">
          <a:xfrm>
            <a:off x="395536" y="4941168"/>
            <a:ext cx="8352928" cy="10081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r>
              <a:rPr lang="en-US" sz="1400" i="0" kern="0" dirty="0">
                <a:solidFill>
                  <a:srgbClr val="002060"/>
                </a:solidFill>
                <a:latin typeface="Calibri" panose="020F0502020204030204" pitchFamily="34" charset="0"/>
                <a:cs typeface="Calibri" panose="020F0502020204030204" pitchFamily="34" charset="0"/>
              </a:rPr>
              <a:t>Public</a:t>
            </a:r>
            <a:r>
              <a:rPr lang="en-US" sz="1400" b="0" i="0" kern="0" dirty="0">
                <a:solidFill>
                  <a:srgbClr val="002060"/>
                </a:solidFill>
                <a:latin typeface="Calibri" panose="020F0502020204030204" pitchFamily="34" charset="0"/>
                <a:cs typeface="Calibri" panose="020F0502020204030204" pitchFamily="34" charset="0"/>
              </a:rPr>
              <a:t> and </a:t>
            </a:r>
            <a:r>
              <a:rPr lang="en-US" sz="1400" i="0" kern="0" dirty="0">
                <a:solidFill>
                  <a:srgbClr val="002060"/>
                </a:solidFill>
                <a:latin typeface="Calibri" panose="020F0502020204030204" pitchFamily="34" charset="0"/>
                <a:cs typeface="Calibri" panose="020F0502020204030204" pitchFamily="34" charset="0"/>
              </a:rPr>
              <a:t>media</a:t>
            </a:r>
            <a:r>
              <a:rPr lang="en-US" sz="1400" b="0" i="0" kern="0" dirty="0">
                <a:solidFill>
                  <a:srgbClr val="002060"/>
                </a:solidFill>
                <a:latin typeface="Calibri" panose="020F0502020204030204" pitchFamily="34" charset="0"/>
                <a:cs typeface="Calibri" panose="020F0502020204030204" pitchFamily="34" charset="0"/>
              </a:rPr>
              <a:t> attention </a:t>
            </a:r>
            <a:r>
              <a:rPr lang="en-US" sz="1400" i="0" kern="0" dirty="0">
                <a:solidFill>
                  <a:srgbClr val="E28B34"/>
                </a:solidFill>
                <a:latin typeface="Calibri" panose="020F0502020204030204" pitchFamily="34" charset="0"/>
                <a:cs typeface="Calibri" panose="020F0502020204030204" pitchFamily="34" charset="0"/>
              </a:rPr>
              <a:t>high</a:t>
            </a:r>
            <a:r>
              <a:rPr lang="en-US" sz="1400" b="0" i="0" kern="0" dirty="0" smtClean="0">
                <a:solidFill>
                  <a:srgbClr val="002060"/>
                </a:solidFill>
                <a:latin typeface="Calibri" panose="020F0502020204030204" pitchFamily="34" charset="0"/>
                <a:cs typeface="Calibri" panose="020F0502020204030204" pitchFamily="34" charset="0"/>
              </a:rPr>
              <a:t>.</a:t>
            </a:r>
            <a:endParaRPr lang="en-US" sz="1400" i="0" kern="0" dirty="0" smtClean="0">
              <a:solidFill>
                <a:srgbClr val="E28B34"/>
              </a:solidFill>
              <a:latin typeface="Calibri" panose="020F0502020204030204" pitchFamily="34" charset="0"/>
              <a:cs typeface="Calibri" panose="020F0502020204030204" pitchFamily="34" charset="0"/>
            </a:endParaRPr>
          </a:p>
          <a:p>
            <a:r>
              <a:rPr lang="en-US" sz="1400" i="0" kern="0" dirty="0" smtClean="0">
                <a:solidFill>
                  <a:srgbClr val="E28B34"/>
                </a:solidFill>
                <a:latin typeface="Calibri" panose="020F0502020204030204" pitchFamily="34" charset="0"/>
                <a:cs typeface="Calibri" panose="020F0502020204030204" pitchFamily="34" charset="0"/>
              </a:rPr>
              <a:t>Lead </a:t>
            </a:r>
            <a:r>
              <a:rPr lang="en-US" sz="1400" i="0" kern="0" dirty="0">
                <a:solidFill>
                  <a:srgbClr val="E28B34"/>
                </a:solidFill>
                <a:latin typeface="Calibri" panose="020F0502020204030204" pitchFamily="34" charset="0"/>
                <a:cs typeface="Calibri" panose="020F0502020204030204" pitchFamily="34" charset="0"/>
              </a:rPr>
              <a:t>candidates </a:t>
            </a:r>
            <a:r>
              <a:rPr lang="en-US" sz="1400" i="0" kern="0" dirty="0" smtClean="0">
                <a:solidFill>
                  <a:srgbClr val="E28B34"/>
                </a:solidFill>
                <a:latin typeface="Calibri" panose="020F0502020204030204" pitchFamily="34" charset="0"/>
                <a:cs typeface="Calibri" panose="020F0502020204030204" pitchFamily="34" charset="0"/>
              </a:rPr>
              <a:t>of political parties: </a:t>
            </a:r>
            <a:r>
              <a:rPr lang="en-US" sz="1400" b="0" i="0" kern="0" dirty="0">
                <a:solidFill>
                  <a:srgbClr val="002060"/>
                </a:solidFill>
                <a:latin typeface="Calibri" panose="020F0502020204030204" pitchFamily="34" charset="0"/>
                <a:cs typeface="Calibri" panose="020F0502020204030204" pitchFamily="34" charset="0"/>
              </a:rPr>
              <a:t>Manfred Weber (</a:t>
            </a:r>
            <a:r>
              <a:rPr lang="en-US" sz="1400" i="0" kern="0" dirty="0">
                <a:solidFill>
                  <a:srgbClr val="002060"/>
                </a:solidFill>
                <a:latin typeface="Calibri" panose="020F0502020204030204" pitchFamily="34" charset="0"/>
                <a:cs typeface="Calibri" panose="020F0502020204030204" pitchFamily="34" charset="0"/>
              </a:rPr>
              <a:t>EPP</a:t>
            </a:r>
            <a:r>
              <a:rPr lang="en-US" sz="1400" b="0" i="0" kern="0" dirty="0">
                <a:solidFill>
                  <a:srgbClr val="002060"/>
                </a:solidFill>
                <a:latin typeface="Calibri" panose="020F0502020204030204" pitchFamily="34" charset="0"/>
                <a:cs typeface="Calibri" panose="020F0502020204030204" pitchFamily="34" charset="0"/>
              </a:rPr>
              <a:t>), </a:t>
            </a:r>
            <a:r>
              <a:rPr lang="en-US" sz="1400" b="0" i="0" kern="0" dirty="0" err="1">
                <a:solidFill>
                  <a:srgbClr val="002060"/>
                </a:solidFill>
                <a:latin typeface="Calibri" panose="020F0502020204030204" pitchFamily="34" charset="0"/>
                <a:cs typeface="Calibri" panose="020F0502020204030204" pitchFamily="34" charset="0"/>
              </a:rPr>
              <a:t>Frans</a:t>
            </a:r>
            <a:r>
              <a:rPr lang="en-US" sz="1400" b="0" i="0" kern="0" dirty="0">
                <a:solidFill>
                  <a:srgbClr val="002060"/>
                </a:solidFill>
                <a:latin typeface="Calibri" panose="020F0502020204030204" pitchFamily="34" charset="0"/>
                <a:cs typeface="Calibri" panose="020F0502020204030204" pitchFamily="34" charset="0"/>
              </a:rPr>
              <a:t> Timmermans (</a:t>
            </a:r>
            <a:r>
              <a:rPr lang="en-US" sz="1400" i="0" kern="0" dirty="0">
                <a:solidFill>
                  <a:srgbClr val="002060"/>
                </a:solidFill>
                <a:latin typeface="Calibri" panose="020F0502020204030204" pitchFamily="34" charset="0"/>
                <a:cs typeface="Calibri" panose="020F0502020204030204" pitchFamily="34" charset="0"/>
              </a:rPr>
              <a:t>PES</a:t>
            </a:r>
            <a:r>
              <a:rPr lang="en-US" sz="1400" b="0" i="0" kern="0" dirty="0">
                <a:solidFill>
                  <a:srgbClr val="002060"/>
                </a:solidFill>
                <a:latin typeface="Calibri" panose="020F0502020204030204" pitchFamily="34" charset="0"/>
                <a:cs typeface="Calibri" panose="020F0502020204030204" pitchFamily="34" charset="0"/>
              </a:rPr>
              <a:t>), </a:t>
            </a:r>
            <a:r>
              <a:rPr lang="en-US" sz="1400" b="0" i="0" kern="0" dirty="0" err="1" smtClean="0">
                <a:solidFill>
                  <a:srgbClr val="002060"/>
                </a:solidFill>
                <a:latin typeface="Calibri" panose="020F0502020204030204" pitchFamily="34" charset="0"/>
                <a:cs typeface="Calibri" panose="020F0502020204030204" pitchFamily="34" charset="0"/>
              </a:rPr>
              <a:t>Ska</a:t>
            </a:r>
            <a:r>
              <a:rPr lang="en-US" sz="1400" b="0" i="0" kern="0" dirty="0" smtClean="0">
                <a:solidFill>
                  <a:srgbClr val="002060"/>
                </a:solidFill>
                <a:latin typeface="Calibri" panose="020F0502020204030204" pitchFamily="34" charset="0"/>
                <a:cs typeface="Calibri" panose="020F0502020204030204" pitchFamily="34" charset="0"/>
              </a:rPr>
              <a:t> </a:t>
            </a:r>
            <a:r>
              <a:rPr lang="en-US" sz="1400" b="0" i="0" kern="0" dirty="0">
                <a:solidFill>
                  <a:srgbClr val="002060"/>
                </a:solidFill>
                <a:latin typeface="Calibri" panose="020F0502020204030204" pitchFamily="34" charset="0"/>
                <a:cs typeface="Calibri" panose="020F0502020204030204" pitchFamily="34" charset="0"/>
              </a:rPr>
              <a:t>Keller </a:t>
            </a:r>
            <a:r>
              <a:rPr lang="en-US" sz="1400" b="0" i="0" kern="0" dirty="0" smtClean="0">
                <a:solidFill>
                  <a:srgbClr val="002060"/>
                </a:solidFill>
                <a:latin typeface="Calibri" panose="020F0502020204030204" pitchFamily="34" charset="0"/>
                <a:cs typeface="Calibri" panose="020F0502020204030204" pitchFamily="34" charset="0"/>
              </a:rPr>
              <a:t>and </a:t>
            </a:r>
            <a:r>
              <a:rPr lang="en-US" sz="1400" b="0" i="0" kern="0" dirty="0">
                <a:solidFill>
                  <a:srgbClr val="002060"/>
                </a:solidFill>
                <a:latin typeface="Calibri" panose="020F0502020204030204" pitchFamily="34" charset="0"/>
                <a:cs typeface="Calibri" panose="020F0502020204030204" pitchFamily="34" charset="0"/>
              </a:rPr>
              <a:t>Bas </a:t>
            </a:r>
            <a:r>
              <a:rPr lang="en-US" sz="1400" b="0" i="0" kern="0" dirty="0" err="1">
                <a:solidFill>
                  <a:srgbClr val="002060"/>
                </a:solidFill>
                <a:latin typeface="Calibri" panose="020F0502020204030204" pitchFamily="34" charset="0"/>
                <a:cs typeface="Calibri" panose="020F0502020204030204" pitchFamily="34" charset="0"/>
              </a:rPr>
              <a:t>Eickhout</a:t>
            </a:r>
            <a:r>
              <a:rPr lang="en-US" sz="1400" b="0" i="0" kern="0" dirty="0">
                <a:solidFill>
                  <a:srgbClr val="002060"/>
                </a:solidFill>
                <a:latin typeface="Calibri" panose="020F0502020204030204" pitchFamily="34" charset="0"/>
                <a:cs typeface="Calibri" panose="020F0502020204030204" pitchFamily="34" charset="0"/>
              </a:rPr>
              <a:t> (</a:t>
            </a:r>
            <a:r>
              <a:rPr lang="en-US" sz="1400" i="0" kern="0" dirty="0">
                <a:solidFill>
                  <a:srgbClr val="002060"/>
                </a:solidFill>
                <a:latin typeface="Calibri" panose="020F0502020204030204" pitchFamily="34" charset="0"/>
                <a:cs typeface="Calibri" panose="020F0502020204030204" pitchFamily="34" charset="0"/>
              </a:rPr>
              <a:t>Greens</a:t>
            </a:r>
            <a:r>
              <a:rPr lang="en-US" sz="1400" b="0" i="0" kern="0" dirty="0">
                <a:solidFill>
                  <a:srgbClr val="002060"/>
                </a:solidFill>
                <a:latin typeface="Calibri" panose="020F0502020204030204" pitchFamily="34" charset="0"/>
                <a:cs typeface="Calibri" panose="020F0502020204030204" pitchFamily="34" charset="0"/>
              </a:rPr>
              <a:t>), Violeta </a:t>
            </a:r>
            <a:r>
              <a:rPr lang="en-US" sz="1400" b="0" i="0" kern="0" dirty="0" err="1">
                <a:solidFill>
                  <a:srgbClr val="002060"/>
                </a:solidFill>
                <a:latin typeface="Calibri" panose="020F0502020204030204" pitchFamily="34" charset="0"/>
                <a:cs typeface="Calibri" panose="020F0502020204030204" pitchFamily="34" charset="0"/>
              </a:rPr>
              <a:t>Tomic</a:t>
            </a:r>
            <a:r>
              <a:rPr lang="en-US" sz="1400" b="0" i="0" kern="0" dirty="0">
                <a:solidFill>
                  <a:srgbClr val="002060"/>
                </a:solidFill>
                <a:latin typeface="Calibri" panose="020F0502020204030204" pitchFamily="34" charset="0"/>
                <a:cs typeface="Calibri" panose="020F0502020204030204" pitchFamily="34" charset="0"/>
              </a:rPr>
              <a:t> and Nico Cue (</a:t>
            </a:r>
            <a:r>
              <a:rPr lang="en-US" sz="1400" i="0" kern="0" dirty="0">
                <a:solidFill>
                  <a:srgbClr val="002060"/>
                </a:solidFill>
                <a:latin typeface="Calibri" panose="020F0502020204030204" pitchFamily="34" charset="0"/>
                <a:cs typeface="Calibri" panose="020F0502020204030204" pitchFamily="34" charset="0"/>
              </a:rPr>
              <a:t>European Left</a:t>
            </a:r>
            <a:r>
              <a:rPr lang="en-US" sz="1400" b="0" i="0" kern="0" dirty="0">
                <a:solidFill>
                  <a:srgbClr val="002060"/>
                </a:solidFill>
                <a:latin typeface="Calibri" panose="020F0502020204030204" pitchFamily="34" charset="0"/>
                <a:cs typeface="Calibri" panose="020F0502020204030204" pitchFamily="34" charset="0"/>
              </a:rPr>
              <a:t>) </a:t>
            </a:r>
            <a:r>
              <a:rPr lang="en-US" sz="1400" b="0" i="0" kern="0" dirty="0" smtClean="0">
                <a:solidFill>
                  <a:srgbClr val="002060"/>
                </a:solidFill>
                <a:latin typeface="Calibri" panose="020F0502020204030204" pitchFamily="34" charset="0"/>
                <a:cs typeface="Calibri" panose="020F0502020204030204" pitchFamily="34" charset="0"/>
              </a:rPr>
              <a:t>and </a:t>
            </a:r>
            <a:r>
              <a:rPr lang="en-US" sz="1400" b="0" i="0" kern="0" dirty="0">
                <a:solidFill>
                  <a:srgbClr val="002060"/>
                </a:solidFill>
                <a:latin typeface="Calibri" panose="020F0502020204030204" pitchFamily="34" charset="0"/>
                <a:cs typeface="Calibri" panose="020F0502020204030204" pitchFamily="34" charset="0"/>
              </a:rPr>
              <a:t>Jan </a:t>
            </a:r>
            <a:r>
              <a:rPr lang="en-US" sz="1400" b="0" i="0" kern="0" dirty="0" err="1">
                <a:solidFill>
                  <a:srgbClr val="002060"/>
                </a:solidFill>
                <a:latin typeface="Calibri" panose="020F0502020204030204" pitchFamily="34" charset="0"/>
                <a:cs typeface="Calibri" panose="020F0502020204030204" pitchFamily="34" charset="0"/>
              </a:rPr>
              <a:t>Zahradil</a:t>
            </a:r>
            <a:r>
              <a:rPr lang="en-US" sz="1400" b="0" i="0" kern="0" dirty="0">
                <a:solidFill>
                  <a:srgbClr val="002060"/>
                </a:solidFill>
                <a:latin typeface="Calibri" panose="020F0502020204030204" pitchFamily="34" charset="0"/>
                <a:cs typeface="Calibri" panose="020F0502020204030204" pitchFamily="34" charset="0"/>
              </a:rPr>
              <a:t> (</a:t>
            </a:r>
            <a:r>
              <a:rPr lang="en-US" sz="1400" i="0" kern="0" dirty="0">
                <a:solidFill>
                  <a:srgbClr val="002060"/>
                </a:solidFill>
                <a:latin typeface="Calibri" panose="020F0502020204030204" pitchFamily="34" charset="0"/>
                <a:cs typeface="Calibri" panose="020F0502020204030204" pitchFamily="34" charset="0"/>
              </a:rPr>
              <a:t>ACRE/ECR</a:t>
            </a:r>
            <a:r>
              <a:rPr lang="en-US" sz="1400" b="0" i="0" kern="0" dirty="0" smtClean="0">
                <a:solidFill>
                  <a:srgbClr val="002060"/>
                </a:solidFill>
                <a:latin typeface="Calibri" panose="020F0502020204030204" pitchFamily="34" charset="0"/>
                <a:cs typeface="Calibri" panose="020F0502020204030204" pitchFamily="34" charset="0"/>
              </a:rPr>
              <a:t>), </a:t>
            </a:r>
            <a:r>
              <a:rPr lang="en-US" sz="1400" i="0" kern="0" dirty="0" smtClean="0">
                <a:solidFill>
                  <a:srgbClr val="002060"/>
                </a:solidFill>
                <a:latin typeface="Calibri" panose="020F0502020204030204" pitchFamily="34" charset="0"/>
                <a:cs typeface="Calibri" panose="020F0502020204030204" pitchFamily="34" charset="0"/>
              </a:rPr>
              <a:t>Liberals:</a:t>
            </a:r>
            <a:r>
              <a:rPr lang="en-US" sz="1400" b="0" i="0" kern="0" dirty="0" smtClean="0">
                <a:solidFill>
                  <a:srgbClr val="002060"/>
                </a:solidFill>
                <a:latin typeface="Calibri" panose="020F0502020204030204" pitchFamily="34" charset="0"/>
                <a:cs typeface="Calibri" panose="020F0502020204030204" pitchFamily="34" charset="0"/>
              </a:rPr>
              <a:t> Nicola Beer, Emma Bonino, Violeta </a:t>
            </a:r>
            <a:r>
              <a:rPr lang="en-US" sz="1400" b="0" i="0" kern="0" dirty="0" err="1" smtClean="0">
                <a:solidFill>
                  <a:srgbClr val="002060"/>
                </a:solidFill>
                <a:latin typeface="Calibri" panose="020F0502020204030204" pitchFamily="34" charset="0"/>
                <a:cs typeface="Calibri" panose="020F0502020204030204" pitchFamily="34" charset="0"/>
              </a:rPr>
              <a:t>Bulc</a:t>
            </a:r>
            <a:r>
              <a:rPr lang="en-US" sz="1400" b="0" i="0" kern="0" dirty="0" smtClean="0">
                <a:solidFill>
                  <a:srgbClr val="002060"/>
                </a:solidFill>
                <a:latin typeface="Calibri" panose="020F0502020204030204" pitchFamily="34" charset="0"/>
                <a:cs typeface="Calibri" panose="020F0502020204030204" pitchFamily="34" charset="0"/>
              </a:rPr>
              <a:t>, Katalin </a:t>
            </a:r>
            <a:r>
              <a:rPr lang="en-US" sz="1400" b="0" i="0" kern="0" dirty="0" err="1" smtClean="0">
                <a:solidFill>
                  <a:srgbClr val="002060"/>
                </a:solidFill>
                <a:latin typeface="Calibri" panose="020F0502020204030204" pitchFamily="34" charset="0"/>
                <a:cs typeface="Calibri" panose="020F0502020204030204" pitchFamily="34" charset="0"/>
              </a:rPr>
              <a:t>Cseh</a:t>
            </a:r>
            <a:r>
              <a:rPr lang="en-US" sz="1400" b="0" i="0" kern="0" dirty="0" smtClean="0">
                <a:solidFill>
                  <a:srgbClr val="002060"/>
                </a:solidFill>
                <a:latin typeface="Calibri" panose="020F0502020204030204" pitchFamily="34" charset="0"/>
                <a:cs typeface="Calibri" panose="020F0502020204030204" pitchFamily="34" charset="0"/>
              </a:rPr>
              <a:t>, Luis </a:t>
            </a:r>
            <a:r>
              <a:rPr lang="en-US" sz="1400" b="0" i="0" kern="0" dirty="0" err="1" smtClean="0">
                <a:solidFill>
                  <a:srgbClr val="002060"/>
                </a:solidFill>
                <a:latin typeface="Calibri" panose="020F0502020204030204" pitchFamily="34" charset="0"/>
                <a:cs typeface="Calibri" panose="020F0502020204030204" pitchFamily="34" charset="0"/>
              </a:rPr>
              <a:t>Garicano</a:t>
            </a:r>
            <a:r>
              <a:rPr lang="en-US" sz="1400" b="0" i="0" kern="0" dirty="0" smtClean="0">
                <a:solidFill>
                  <a:srgbClr val="002060"/>
                </a:solidFill>
                <a:latin typeface="Calibri" panose="020F0502020204030204" pitchFamily="34" charset="0"/>
                <a:cs typeface="Calibri" panose="020F0502020204030204" pitchFamily="34" charset="0"/>
              </a:rPr>
              <a:t>, Guy </a:t>
            </a:r>
            <a:r>
              <a:rPr lang="en-US" sz="1400" b="0" i="0" kern="0" dirty="0" err="1" smtClean="0">
                <a:solidFill>
                  <a:srgbClr val="002060"/>
                </a:solidFill>
                <a:latin typeface="Calibri" panose="020F0502020204030204" pitchFamily="34" charset="0"/>
                <a:cs typeface="Calibri" panose="020F0502020204030204" pitchFamily="34" charset="0"/>
              </a:rPr>
              <a:t>Verhofstadt</a:t>
            </a:r>
            <a:r>
              <a:rPr lang="en-US" sz="1400" b="0" i="0" kern="0" dirty="0" smtClean="0">
                <a:solidFill>
                  <a:srgbClr val="002060"/>
                </a:solidFill>
                <a:latin typeface="Calibri" panose="020F0502020204030204" pitchFamily="34" charset="0"/>
                <a:cs typeface="Calibri" panose="020F0502020204030204" pitchFamily="34" charset="0"/>
              </a:rPr>
              <a:t>, Margrethe </a:t>
            </a:r>
            <a:r>
              <a:rPr lang="en-US" sz="1400" b="0" i="0" kern="0" dirty="0" err="1" smtClean="0">
                <a:solidFill>
                  <a:srgbClr val="002060"/>
                </a:solidFill>
                <a:latin typeface="Calibri" panose="020F0502020204030204" pitchFamily="34" charset="0"/>
                <a:cs typeface="Calibri" panose="020F0502020204030204" pitchFamily="34" charset="0"/>
              </a:rPr>
              <a:t>Vestager</a:t>
            </a:r>
            <a:r>
              <a:rPr lang="en-US" sz="1400" b="0" i="0" kern="0" dirty="0" smtClean="0">
                <a:solidFill>
                  <a:srgbClr val="002060"/>
                </a:solidFill>
                <a:latin typeface="Calibri" panose="020F0502020204030204" pitchFamily="34" charset="0"/>
                <a:cs typeface="Calibri" panose="020F0502020204030204" pitchFamily="34" charset="0"/>
              </a:rPr>
              <a:t>.</a:t>
            </a:r>
            <a:endParaRPr lang="en-US" sz="1400" b="0" i="0" kern="0" dirty="0">
              <a:solidFill>
                <a:srgbClr val="002060"/>
              </a:solidFill>
              <a:latin typeface="Calibri" panose="020F0502020204030204" pitchFamily="34" charset="0"/>
              <a:cs typeface="Calibri" panose="020F0502020204030204" pitchFamily="34" charset="0"/>
            </a:endParaRPr>
          </a:p>
          <a:p>
            <a:pPr marL="0" indent="0">
              <a:buNone/>
            </a:pPr>
            <a:endParaRPr lang="en-US" sz="1400" b="0" i="0" kern="0" dirty="0" smtClean="0">
              <a:solidFill>
                <a:srgbClr val="002060"/>
              </a:solidFill>
              <a:latin typeface="Calibri" panose="020F0502020204030204" pitchFamily="34" charset="0"/>
              <a:cs typeface="Calibri" panose="020F0502020204030204" pitchFamily="34" charset="0"/>
            </a:endParaRPr>
          </a:p>
          <a:p>
            <a:endParaRPr lang="en-US" sz="1400" b="0" i="0" kern="0" dirty="0" smtClean="0">
              <a:solidFill>
                <a:srgbClr val="002060"/>
              </a:solidFill>
              <a:latin typeface="Calibri" panose="020F0502020204030204" pitchFamily="34" charset="0"/>
              <a:cs typeface="Calibri" panose="020F0502020204030204" pitchFamily="34" charset="0"/>
            </a:endParaRPr>
          </a:p>
          <a:p>
            <a:pPr marL="0" indent="0">
              <a:buFont typeface="Arial" pitchFamily="34" charset="0"/>
              <a:buNone/>
            </a:pPr>
            <a:endParaRPr lang="en-GB" sz="1400" b="0" i="0" kern="0" dirty="0" smtClean="0">
              <a:solidFill>
                <a:srgbClr val="002060"/>
              </a:solidFill>
              <a:latin typeface="Calibri" panose="020F0502020204030204" pitchFamily="34" charset="0"/>
              <a:cs typeface="Calibri" panose="020F0502020204030204" pitchFamily="34" charset="0"/>
            </a:endParaRPr>
          </a:p>
          <a:p>
            <a:endParaRPr lang="en-US" sz="1400" b="0" i="0" kern="0" dirty="0" smtClean="0">
              <a:solidFill>
                <a:srgbClr val="002060"/>
              </a:solidFill>
              <a:latin typeface="Calibri" panose="020F0502020204030204" pitchFamily="34" charset="0"/>
              <a:cs typeface="Calibri" panose="020F0502020204030204" pitchFamily="34" charset="0"/>
            </a:endParaRPr>
          </a:p>
          <a:p>
            <a:endParaRPr lang="en-US" sz="1400" b="0" i="0" kern="0" dirty="0" smtClean="0">
              <a:solidFill>
                <a:srgbClr val="002060"/>
              </a:solidFill>
              <a:latin typeface="Calibri" panose="020F0502020204030204" pitchFamily="34" charset="0"/>
              <a:cs typeface="Calibri" panose="020F0502020204030204" pitchFamily="34" charset="0"/>
            </a:endParaRPr>
          </a:p>
          <a:p>
            <a:pPr marL="0" indent="0">
              <a:buFont typeface="Arial" pitchFamily="34" charset="0"/>
              <a:buNone/>
            </a:pPr>
            <a:endParaRPr lang="en-US" sz="1400" b="0" i="0" kern="0" dirty="0">
              <a:solidFill>
                <a:srgbClr val="002060"/>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8950" b="18950"/>
          <a:stretch/>
        </p:blipFill>
        <p:spPr>
          <a:xfrm>
            <a:off x="1133364" y="1196752"/>
            <a:ext cx="6770886" cy="2952328"/>
          </a:xfrm>
          <a:prstGeom prst="rect">
            <a:avLst/>
          </a:prstGeom>
        </p:spPr>
      </p:pic>
      <p:sp>
        <p:nvSpPr>
          <p:cNvPr id="7" name="Rectangle 6"/>
          <p:cNvSpPr/>
          <p:nvPr/>
        </p:nvSpPr>
        <p:spPr>
          <a:xfrm>
            <a:off x="0" y="4158379"/>
            <a:ext cx="9144000" cy="553998"/>
          </a:xfrm>
          <a:prstGeom prst="rect">
            <a:avLst/>
          </a:prstGeom>
        </p:spPr>
        <p:txBody>
          <a:bodyPr wrap="square">
            <a:spAutoFit/>
          </a:bodyPr>
          <a:lstStyle/>
          <a:p>
            <a:pPr algn="ctr"/>
            <a:r>
              <a:rPr lang="en-GB" sz="1600" dirty="0" smtClean="0">
                <a:solidFill>
                  <a:srgbClr val="4696D1"/>
                </a:solidFill>
                <a:latin typeface="Calibri" panose="020F0502020204030204" pitchFamily="34" charset="0"/>
                <a:cs typeface="Calibri" panose="020F0502020204030204" pitchFamily="34" charset="0"/>
              </a:rPr>
              <a:t>15 April 2019</a:t>
            </a:r>
          </a:p>
          <a:p>
            <a:pPr algn="ctr"/>
            <a:r>
              <a:rPr lang="en-GB" sz="1300" b="0" dirty="0" smtClean="0">
                <a:solidFill>
                  <a:srgbClr val="002060"/>
                </a:solidFill>
                <a:latin typeface="Calibri" panose="020F0502020204030204" pitchFamily="34" charset="0"/>
                <a:cs typeface="Calibri" panose="020F0502020204030204" pitchFamily="34" charset="0"/>
              </a:rPr>
              <a:t>(Source: </a:t>
            </a:r>
            <a:r>
              <a:rPr lang="en-US" sz="1300" b="0" i="1" dirty="0" smtClean="0">
                <a:solidFill>
                  <a:srgbClr val="002060"/>
                </a:solidFill>
                <a:latin typeface="Calibri" panose="020F0502020204030204" pitchFamily="34" charset="0"/>
                <a:cs typeface="Calibri" panose="020F0502020204030204" pitchFamily="34" charset="0"/>
                <a:hlinkClick r:id="rId4"/>
              </a:rPr>
              <a:t>Report </a:t>
            </a:r>
            <a:r>
              <a:rPr lang="en-US" sz="1300" b="0" i="1" dirty="0">
                <a:solidFill>
                  <a:srgbClr val="002060"/>
                </a:solidFill>
                <a:latin typeface="Calibri" panose="020F0502020204030204" pitchFamily="34" charset="0"/>
                <a:cs typeface="Calibri" panose="020F0502020204030204" pitchFamily="34" charset="0"/>
                <a:hlinkClick r:id="rId4"/>
              </a:rPr>
              <a:t>on the developments in the political </a:t>
            </a:r>
            <a:r>
              <a:rPr lang="en-US" sz="1300" b="0" i="1" dirty="0" smtClean="0">
                <a:solidFill>
                  <a:srgbClr val="002060"/>
                </a:solidFill>
                <a:latin typeface="Calibri" panose="020F0502020204030204" pitchFamily="34" charset="0"/>
                <a:cs typeface="Calibri" panose="020F0502020204030204" pitchFamily="34" charset="0"/>
                <a:hlinkClick r:id="rId4"/>
              </a:rPr>
              <a:t>landscape</a:t>
            </a:r>
            <a:r>
              <a:rPr lang="en-US" sz="1300" b="0" dirty="0" smtClean="0">
                <a:solidFill>
                  <a:srgbClr val="002060"/>
                </a:solidFill>
                <a:latin typeface="Calibri" panose="020F0502020204030204" pitchFamily="34" charset="0"/>
                <a:cs typeface="Calibri" panose="020F0502020204030204" pitchFamily="34" charset="0"/>
              </a:rPr>
              <a:t>, EP 2019)</a:t>
            </a:r>
            <a:endParaRPr lang="en-GB" sz="1300" b="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84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56545" y="3947236"/>
            <a:ext cx="2304256" cy="1173952"/>
          </a:xfrm>
        </p:spPr>
        <p:txBody>
          <a:bodyPr/>
          <a:lstStyle/>
          <a:p>
            <a:pPr marL="0" indent="0" algn="ctr">
              <a:buNone/>
            </a:pPr>
            <a:r>
              <a:rPr lang="en-GB" sz="1500" b="1" i="0" dirty="0" smtClean="0">
                <a:solidFill>
                  <a:srgbClr val="00B0F0"/>
                </a:solidFill>
                <a:latin typeface="Calibri" panose="020F0502020204030204" pitchFamily="34" charset="0"/>
                <a:cs typeface="Calibri" panose="020F0502020204030204" pitchFamily="34" charset="0"/>
              </a:rPr>
              <a:t>In all EU Member States, </a:t>
            </a:r>
          </a:p>
          <a:p>
            <a:pPr marL="0" indent="0" algn="ctr">
              <a:buNone/>
            </a:pPr>
            <a:r>
              <a:rPr lang="en-GB" sz="1500" b="1" i="0" dirty="0" smtClean="0">
                <a:solidFill>
                  <a:srgbClr val="00B0F0"/>
                </a:solidFill>
                <a:latin typeface="Calibri" panose="020F0502020204030204" pitchFamily="34" charset="0"/>
                <a:cs typeface="Calibri" panose="020F0502020204030204" pitchFamily="34" charset="0"/>
              </a:rPr>
              <a:t>a majority of respondents</a:t>
            </a:r>
          </a:p>
          <a:p>
            <a:pPr marL="0" indent="0" algn="ctr">
              <a:buNone/>
            </a:pPr>
            <a:r>
              <a:rPr lang="en-GB" sz="1500" b="1" i="0" dirty="0" smtClean="0">
                <a:solidFill>
                  <a:srgbClr val="00B0F0"/>
                </a:solidFill>
                <a:latin typeface="Calibri" panose="020F0502020204030204" pitchFamily="34" charset="0"/>
                <a:cs typeface="Calibri" panose="020F0502020204030204" pitchFamily="34" charset="0"/>
              </a:rPr>
              <a:t>feel they are citizens </a:t>
            </a:r>
          </a:p>
          <a:p>
            <a:pPr marL="0" indent="0" algn="ctr">
              <a:buNone/>
            </a:pPr>
            <a:r>
              <a:rPr lang="en-GB" sz="1500" b="1" i="0" dirty="0" smtClean="0">
                <a:solidFill>
                  <a:srgbClr val="00B0F0"/>
                </a:solidFill>
                <a:latin typeface="Calibri" panose="020F0502020204030204" pitchFamily="34" charset="0"/>
                <a:cs typeface="Calibri" panose="020F0502020204030204" pitchFamily="34" charset="0"/>
              </a:rPr>
              <a:t>of the European Union.</a:t>
            </a:r>
            <a:endParaRPr lang="en-GB" sz="1500" b="1" i="0" dirty="0">
              <a:solidFill>
                <a:srgbClr val="00B0F0"/>
              </a:solidFill>
              <a:latin typeface="Calibri" panose="020F0502020204030204" pitchFamily="34" charset="0"/>
              <a:cs typeface="Calibri" panose="020F0502020204030204" pitchFamily="34" charset="0"/>
            </a:endParaRPr>
          </a:p>
        </p:txBody>
      </p:sp>
      <p:sp>
        <p:nvSpPr>
          <p:cNvPr id="5" name="Rectangle 4"/>
          <p:cNvSpPr/>
          <p:nvPr/>
        </p:nvSpPr>
        <p:spPr>
          <a:xfrm>
            <a:off x="1133364" y="418011"/>
            <a:ext cx="7039036" cy="492443"/>
          </a:xfrm>
          <a:prstGeom prst="rect">
            <a:avLst/>
          </a:prstGeom>
        </p:spPr>
        <p:txBody>
          <a:bodyPr wrap="square">
            <a:spAutoFit/>
          </a:bodyPr>
          <a:lstStyle/>
          <a:p>
            <a:pPr algn="ctr"/>
            <a:r>
              <a:rPr lang="en-US" sz="2600" kern="0" dirty="0" smtClean="0">
                <a:solidFill>
                  <a:srgbClr val="E48C32"/>
                </a:solidFill>
                <a:latin typeface="Arial" panose="020B0604020202020204" pitchFamily="34" charset="0"/>
                <a:cs typeface="Arial" panose="020B0604020202020204" pitchFamily="34" charset="0"/>
              </a:rPr>
              <a:t>Public Opinion in the EU</a:t>
            </a:r>
            <a:endParaRPr lang="en-US" sz="26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2996952"/>
            <a:ext cx="656723" cy="761418"/>
          </a:xfrm>
          <a:prstGeom prst="rect">
            <a:avLst/>
          </a:prstGeom>
        </p:spPr>
      </p:pic>
      <p:pic>
        <p:nvPicPr>
          <p:cNvPr id="7" name="Picture 6"/>
          <p:cNvPicPr/>
          <p:nvPr/>
        </p:nvPicPr>
        <p:blipFill rotWithShape="1">
          <a:blip r:embed="rId4">
            <a:extLst>
              <a:ext uri="{28A0092B-C50C-407E-A947-70E740481C1C}">
                <a14:useLocalDpi xmlns:a14="http://schemas.microsoft.com/office/drawing/2010/main" val="0"/>
              </a:ext>
            </a:extLst>
          </a:blip>
          <a:srcRect t="3126" b="6474"/>
          <a:stretch/>
        </p:blipFill>
        <p:spPr bwMode="auto">
          <a:xfrm>
            <a:off x="323528" y="1556792"/>
            <a:ext cx="6120680" cy="3449338"/>
          </a:xfrm>
          <a:prstGeom prst="rect">
            <a:avLst/>
          </a:prstGeom>
          <a:ln>
            <a:noFill/>
          </a:ln>
          <a:extLst>
            <a:ext uri="{53640926-AAD7-44D8-BBD7-CCE9431645EC}">
              <a14:shadowObscured xmlns:a14="http://schemas.microsoft.com/office/drawing/2010/main"/>
            </a:ext>
          </a:extLst>
        </p:spPr>
      </p:pic>
      <p:sp>
        <p:nvSpPr>
          <p:cNvPr id="9" name="Content Placeholder 2"/>
          <p:cNvSpPr txBox="1">
            <a:spLocks/>
          </p:cNvSpPr>
          <p:nvPr/>
        </p:nvSpPr>
        <p:spPr bwMode="auto">
          <a:xfrm>
            <a:off x="323528" y="5148412"/>
            <a:ext cx="6120680" cy="7200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Font typeface="Arial" pitchFamily="34" charset="0"/>
              <a:buNone/>
            </a:pPr>
            <a:r>
              <a:rPr lang="en-GB" sz="1400" b="0" i="0" kern="0" dirty="0" smtClean="0">
                <a:solidFill>
                  <a:srgbClr val="002060"/>
                </a:solidFill>
                <a:latin typeface="Calibri" panose="020F0502020204030204" pitchFamily="34" charset="0"/>
                <a:cs typeface="Calibri" panose="020F0502020204030204" pitchFamily="34" charset="0"/>
              </a:rPr>
              <a:t>The proportion of the population thinking that “</a:t>
            </a:r>
            <a:r>
              <a:rPr lang="en-GB" sz="1400" b="1" i="0" kern="0" dirty="0" smtClean="0">
                <a:solidFill>
                  <a:srgbClr val="002060"/>
                </a:solidFill>
                <a:latin typeface="Calibri" panose="020F0502020204030204" pitchFamily="34" charset="0"/>
                <a:cs typeface="Calibri" panose="020F0502020204030204" pitchFamily="34" charset="0"/>
              </a:rPr>
              <a:t>their voice counts </a:t>
            </a:r>
            <a:r>
              <a:rPr lang="en-GB" sz="1400" b="0" i="0" kern="0" dirty="0" smtClean="0">
                <a:solidFill>
                  <a:srgbClr val="002060"/>
                </a:solidFill>
                <a:latin typeface="Calibri" panose="020F0502020204030204" pitchFamily="34" charset="0"/>
                <a:cs typeface="Calibri" panose="020F0502020204030204" pitchFamily="34" charset="0"/>
              </a:rPr>
              <a:t>in the EU” </a:t>
            </a:r>
          </a:p>
          <a:p>
            <a:pPr marL="0" indent="0">
              <a:buFont typeface="Arial" pitchFamily="34" charset="0"/>
              <a:buNone/>
            </a:pPr>
            <a:r>
              <a:rPr lang="en-GB" sz="1400" b="0" i="0" kern="0" dirty="0" smtClean="0">
                <a:solidFill>
                  <a:srgbClr val="002060"/>
                </a:solidFill>
                <a:latin typeface="Calibri" panose="020F0502020204030204" pitchFamily="34" charset="0"/>
                <a:cs typeface="Calibri" panose="020F0502020204030204" pitchFamily="34" charset="0"/>
              </a:rPr>
              <a:t>is </a:t>
            </a:r>
            <a:r>
              <a:rPr lang="en-GB" sz="1400" i="0" kern="0" dirty="0" smtClean="0">
                <a:solidFill>
                  <a:srgbClr val="00B0F0"/>
                </a:solidFill>
                <a:latin typeface="Calibri" panose="020F0502020204030204" pitchFamily="34" charset="0"/>
                <a:cs typeface="Calibri" panose="020F0502020204030204" pitchFamily="34" charset="0"/>
              </a:rPr>
              <a:t>the highest since 2004</a:t>
            </a:r>
            <a:r>
              <a:rPr lang="en-GB" sz="1400" b="0" i="0" kern="0" dirty="0" smtClean="0">
                <a:solidFill>
                  <a:srgbClr val="002060"/>
                </a:solidFill>
                <a:latin typeface="Calibri" panose="020F0502020204030204" pitchFamily="34" charset="0"/>
                <a:cs typeface="Calibri" panose="020F0502020204030204" pitchFamily="34" charset="0"/>
              </a:rPr>
              <a:t>. (</a:t>
            </a:r>
            <a:r>
              <a:rPr lang="en-GB" sz="1400" b="0" kern="0" dirty="0" smtClean="0">
                <a:solidFill>
                  <a:srgbClr val="002060"/>
                </a:solidFill>
                <a:latin typeface="Calibri" panose="020F0502020204030204" pitchFamily="34" charset="0"/>
                <a:cs typeface="Calibri" panose="020F0502020204030204" pitchFamily="34" charset="0"/>
              </a:rPr>
              <a:t>Source: </a:t>
            </a:r>
            <a:r>
              <a:rPr lang="en-GB" sz="1400" b="0" kern="0" dirty="0" smtClean="0">
                <a:solidFill>
                  <a:srgbClr val="002060"/>
                </a:solidFill>
                <a:latin typeface="Calibri" panose="020F0502020204030204" pitchFamily="34" charset="0"/>
                <a:cs typeface="Calibri" panose="020F0502020204030204" pitchFamily="34" charset="0"/>
                <a:hlinkClick r:id="rId5"/>
              </a:rPr>
              <a:t>Autumn 2018 Standard Eurobarometer</a:t>
            </a:r>
            <a:r>
              <a:rPr lang="en-GB" sz="1400" b="0" kern="0" dirty="0" smtClean="0">
                <a:solidFill>
                  <a:srgbClr val="00206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28306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3176"/>
        </a:solidFill>
        <a:ln>
          <a:solidFill>
            <a:srgbClr val="133176"/>
          </a:solidFill>
        </a:ln>
      </a:spPr>
      <a:bodyPr anchor="ctr"/>
      <a:lstStyle>
        <a:defPPr algn="ctr" defTabSz="457200" fontAlgn="auto">
          <a:spcBef>
            <a:spcPts val="0"/>
          </a:spcBef>
          <a:spcAft>
            <a:spcPts val="0"/>
          </a:spcAft>
          <a:defRPr sz="1800" b="0"/>
        </a:defPPr>
      </a:lstStyle>
      <a:style>
        <a:lnRef idx="1">
          <a:schemeClr val="accent1"/>
        </a:lnRef>
        <a:fillRef idx="3">
          <a:schemeClr val="accent1"/>
        </a:fillRef>
        <a:effectRef idx="2">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txDef>
      <a:spPr>
        <a:noFill/>
      </a:spPr>
      <a:bodyPr wrap="none" rtlCol="0">
        <a:spAutoFit/>
      </a:bodyPr>
      <a:lstStyle>
        <a:defPPr>
          <a:defRPr sz="2400" b="0" dirty="0" err="1" smtClean="0">
            <a:solidFill>
              <a:srgbClr val="0F5494"/>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EC Document" ma:contentTypeID="0x010100258AA79CEB83498886A3A086811232500065B6A72087986043A9F7CC07B7C6494A" ma:contentTypeVersion="2" ma:contentTypeDescription="Create a new document." ma:contentTypeScope="" ma:versionID="eddd82094ffa6e6dcecc01e640fa5a87">
  <xsd:schema xmlns:xsd="http://www.w3.org/2001/XMLSchema" xmlns:xs="http://www.w3.org/2001/XMLSchema" xmlns:p="http://schemas.microsoft.com/office/2006/metadata/properties" xmlns:ns3="E212E0A7-2074-48B2-812A-51EB98B926DC" xmlns:ns4="bc62f654-c02c-4ea5-a775-4f2515869bb7" xmlns:ns5="e212e0a7-2074-48b2-812a-51eb98b926dc" targetNamespace="http://schemas.microsoft.com/office/2006/metadata/properties" ma:root="true" ma:fieldsID="a2b802b55437e4e00af8458a069556e0" ns3:_="" ns4:_="" ns5:_="">
    <xsd:import namespace="E212E0A7-2074-48B2-812A-51EB98B926DC"/>
    <xsd:import namespace="bc62f654-c02c-4ea5-a775-4f2515869bb7"/>
    <xsd:import namespace="e212e0a7-2074-48b2-812a-51eb98b926dc"/>
    <xsd:element name="properties">
      <xsd:complexType>
        <xsd:sequence>
          <xsd:element name="documentManagement">
            <xsd:complexType>
              <xsd:all>
                <xsd:element ref="ns3:EC_Collab_Reference" minOccurs="0"/>
                <xsd:element ref="ns3:EC_Collab_DocumentLanguage" minOccurs="0"/>
                <xsd:element ref="ns4:REPRESENTATION" minOccurs="0"/>
                <xsd:element ref="ns4:COUNTRY" minOccurs="0"/>
                <xsd:element ref="ns3:EC_Collab_Status"/>
                <xsd:element ref="ns5:Link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12E0A7-2074-48B2-812A-51EB98B926DC" elementFormDefault="qualified">
    <xsd:import namespace="http://schemas.microsoft.com/office/2006/documentManagement/types"/>
    <xsd:import namespace="http://schemas.microsoft.com/office/infopath/2007/PartnerControls"/>
    <xsd:element name="EC_Collab_Reference" ma:index="12" nillable="true" ma:displayName="Reference" ma:internalName="EC_Collab_Reference">
      <xsd:simpleType>
        <xsd:restriction base="dms:Text"/>
      </xsd:simpleType>
    </xsd:element>
    <xsd:element name="EC_Collab_DocumentLanguage" ma:index="13" nillable="true" ma:displayName="Language" ma:default="EN" ma:format="Dropdown" ma:internalName="EC_Collab_DocumentLanguage">
      <xsd:simpleType>
        <xsd:restriction base="dms:Choice">
          <xsd:enumeration value="BG"/>
          <xsd:enumeration value="ES"/>
          <xsd:enumeration value="CS"/>
          <xsd:enumeration value="DA"/>
          <xsd:enumeration value="DE"/>
          <xsd:enumeration value="ET"/>
          <xsd:enumeration value="EL"/>
          <xsd:enumeration value="EN"/>
          <xsd:enumeration value="FR"/>
          <xsd:enumeration value="GA"/>
          <xsd:enumeration value="IT"/>
          <xsd:enumeration value="LT"/>
          <xsd:enumeration value="LV"/>
          <xsd:enumeration value="HU"/>
          <xsd:enumeration value="MT"/>
          <xsd:enumeration value="NL"/>
          <xsd:enumeration value="PL"/>
          <xsd:enumeration value="PT"/>
          <xsd:enumeration value="RO"/>
          <xsd:enumeration value="SK"/>
          <xsd:enumeration value="SL"/>
          <xsd:enumeration value="FI"/>
          <xsd:enumeration value="SV"/>
          <xsd:enumeration value="HR"/>
          <xsd:enumeration value="MK"/>
          <xsd:enumeration value="TR"/>
          <xsd:enumeration value="EU"/>
          <xsd:enumeration value="CA"/>
          <xsd:enumeration value="GL"/>
          <xsd:enumeration value="AB"/>
          <xsd:enumeration value="AA"/>
          <xsd:enumeration value="AF"/>
          <xsd:enumeration value="AK"/>
          <xsd:enumeration value="SQ"/>
          <xsd:enumeration value="AM"/>
          <xsd:enumeration value="AR"/>
          <xsd:enumeration value="AN"/>
          <xsd:enumeration value="HY"/>
          <xsd:enumeration value="AS"/>
          <xsd:enumeration value="AV"/>
          <xsd:enumeration value="AE"/>
          <xsd:enumeration value="AY"/>
          <xsd:enumeration value="AZ"/>
          <xsd:enumeration value="BM"/>
          <xsd:enumeration value="BA"/>
          <xsd:enumeration value="BE"/>
          <xsd:enumeration value="BN"/>
          <xsd:enumeration value="BH"/>
          <xsd:enumeration value="BI"/>
          <xsd:enumeration value="NB"/>
          <xsd:enumeration value="BS"/>
          <xsd:enumeration value="BR"/>
          <xsd:enumeration value="MY"/>
          <xsd:enumeration value="KM"/>
          <xsd:enumeration value="CH"/>
          <xsd:enumeration value="CE"/>
          <xsd:enumeration value="NY"/>
          <xsd:enumeration value="ZH"/>
          <xsd:enumeration value="CU"/>
          <xsd:enumeration value="CV"/>
          <xsd:enumeration value="KW"/>
          <xsd:enumeration value="CO"/>
          <xsd:enumeration value="CR"/>
          <xsd:enumeration value="DV"/>
          <xsd:enumeration value="DZ"/>
          <xsd:enumeration value="EO"/>
          <xsd:enumeration value="EE"/>
          <xsd:enumeration value="FO"/>
          <xsd:enumeration value="FJ"/>
          <xsd:enumeration value="FF"/>
          <xsd:enumeration value="GD"/>
          <xsd:enumeration value="LG"/>
          <xsd:enumeration value="KA"/>
          <xsd:enumeration value="GN"/>
          <xsd:enumeration value="GU"/>
          <xsd:enumeration value="HT"/>
          <xsd:enumeration value="HA"/>
          <xsd:enumeration value="HE"/>
          <xsd:enumeration value="HZ"/>
          <xsd:enumeration value="HI"/>
          <xsd:enumeration value="HO"/>
          <xsd:enumeration value="IS"/>
          <xsd:enumeration value="IO"/>
          <xsd:enumeration value="IG"/>
          <xsd:enumeration value="ID"/>
          <xsd:enumeration value="IA"/>
          <xsd:enumeration value="IE"/>
          <xsd:enumeration value="IU"/>
          <xsd:enumeration value="IK"/>
          <xsd:enumeration value="JA"/>
          <xsd:enumeration value="JV"/>
          <xsd:enumeration value="KL"/>
          <xsd:enumeration value="KN"/>
          <xsd:enumeration value="KR"/>
          <xsd:enumeration value="KS"/>
          <xsd:enumeration value="KK"/>
          <xsd:enumeration value="KI"/>
          <xsd:enumeration value="RW"/>
          <xsd:enumeration value="KY"/>
          <xsd:enumeration value="KV"/>
          <xsd:enumeration value="KG"/>
          <xsd:enumeration value="KO"/>
          <xsd:enumeration value="KJ"/>
          <xsd:enumeration value="KU"/>
          <xsd:enumeration value="LO"/>
          <xsd:enumeration value="LA"/>
          <xsd:enumeration value="LI"/>
          <xsd:enumeration value="LN"/>
          <xsd:enumeration value="LU"/>
          <xsd:enumeration value="LB"/>
          <xsd:enumeration value="MG"/>
          <xsd:enumeration value="MS"/>
          <xsd:enumeration value="ML"/>
          <xsd:enumeration value="GV"/>
          <xsd:enumeration value="MI"/>
          <xsd:enumeration value="MR"/>
          <xsd:enumeration value="MH"/>
          <xsd:enumeration value="MN"/>
          <xsd:enumeration value="NA"/>
          <xsd:enumeration value="NV"/>
          <xsd:enumeration value="ND"/>
          <xsd:enumeration value="NR"/>
          <xsd:enumeration value="NG"/>
          <xsd:enumeration value="NE"/>
          <xsd:enumeration value="SE"/>
          <xsd:enumeration value="NO"/>
          <xsd:enumeration value="NN"/>
          <xsd:enumeration value="OC"/>
          <xsd:enumeration value="OJ"/>
          <xsd:enumeration value="OR"/>
          <xsd:enumeration value="OM"/>
          <xsd:enumeration value="OS"/>
          <xsd:enumeration value="PI"/>
          <xsd:enumeration value="PA"/>
          <xsd:enumeration value="FA"/>
          <xsd:enumeration value="PS"/>
          <xsd:enumeration value="QU"/>
          <xsd:enumeration value="RM"/>
          <xsd:enumeration value="RN"/>
          <xsd:enumeration value="RU"/>
          <xsd:enumeration value="SM"/>
          <xsd:enumeration value="SG"/>
          <xsd:enumeration value="SA"/>
          <xsd:enumeration value="SC"/>
          <xsd:enumeration value="SR"/>
          <xsd:enumeration value="SN"/>
          <xsd:enumeration value="II"/>
          <xsd:enumeration value="SD"/>
          <xsd:enumeration value="SI"/>
          <xsd:enumeration value="SO"/>
          <xsd:enumeration value="ST"/>
          <xsd:enumeration value="SU"/>
          <xsd:enumeration value="SW"/>
          <xsd:enumeration value="SS"/>
          <xsd:enumeration value="TL"/>
          <xsd:enumeration value="TY"/>
          <xsd:enumeration value="TG"/>
          <xsd:enumeration value="TA"/>
          <xsd:enumeration value="TT"/>
          <xsd:enumeration value="TE"/>
          <xsd:enumeration value="TH"/>
          <xsd:enumeration value="BO"/>
          <xsd:enumeration value="TI"/>
          <xsd:enumeration value="TO"/>
          <xsd:enumeration value="TS"/>
          <xsd:enumeration value="TN"/>
          <xsd:enumeration value="TK"/>
          <xsd:enumeration value="TW"/>
          <xsd:enumeration value="UG"/>
          <xsd:enumeration value="UK"/>
          <xsd:enumeration value="UR"/>
          <xsd:enumeration value="UZ"/>
          <xsd:enumeration value="VE"/>
          <xsd:enumeration value="VI"/>
          <xsd:enumeration value="VO"/>
          <xsd:enumeration value="WA"/>
          <xsd:enumeration value="CY"/>
          <xsd:enumeration value="FY"/>
          <xsd:enumeration value="WO"/>
          <xsd:enumeration value="XH"/>
          <xsd:enumeration value="YI"/>
          <xsd:enumeration value="YO"/>
          <xsd:enumeration value="ZA"/>
          <xsd:enumeration value="ZU"/>
        </xsd:restriction>
      </xsd:simpleType>
    </xsd:element>
    <xsd:element name="EC_Collab_Status" ma:index="16" ma:displayName="Status" ma:default="Not Started" ma:format="Dropdown" ma:internalName="EC_Collab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c62f654-c02c-4ea5-a775-4f2515869bb7" elementFormDefault="qualified">
    <xsd:import namespace="http://schemas.microsoft.com/office/2006/documentManagement/types"/>
    <xsd:import namespace="http://schemas.microsoft.com/office/infopath/2007/PartnerControls"/>
    <xsd:element name="REPRESENTATION" ma:index="14" nillable="true" ma:displayName="Representation" ma:format="Dropdown" ma:internalName="REPRESENTATION">
      <xsd:simpleType>
        <xsd:restriction base="dms:Choice">
          <xsd:enumeration value="Athens"/>
          <xsd:enumeration value="Barcelona"/>
          <xsd:enumeration value="Belfast"/>
          <xsd:enumeration value="Berlin"/>
          <xsd:enumeration value="Bonn"/>
          <xsd:enumeration value="Bratislava"/>
          <xsd:enumeration value="Brussels"/>
          <xsd:enumeration value="Bucharest"/>
          <xsd:enumeration value="Budapest"/>
          <xsd:enumeration value="Cardiff"/>
          <xsd:enumeration value="COMM HQ"/>
          <xsd:enumeration value="Copenhagen"/>
          <xsd:enumeration value="Dublin"/>
          <xsd:enumeration value="Edimburgh"/>
          <xsd:enumeration value="Helsinki"/>
          <xsd:enumeration value="Lisbon"/>
          <xsd:enumeration value="London"/>
          <xsd:enumeration value="Luxembourg"/>
          <xsd:enumeration value="Ljubljana"/>
          <xsd:enumeration value="Madrid"/>
          <xsd:enumeration value="Marseille"/>
          <xsd:enumeration value="Milan"/>
          <xsd:enumeration value="Munich"/>
          <xsd:enumeration value="Nicosia"/>
          <xsd:enumeration value="Paris"/>
          <xsd:enumeration value="Prague"/>
          <xsd:enumeration value="Riga"/>
          <xsd:enumeration value="Rome"/>
          <xsd:enumeration value="Sofia"/>
          <xsd:enumeration value="Stockholm"/>
          <xsd:enumeration value="Tallinn"/>
          <xsd:enumeration value="The Hague"/>
          <xsd:enumeration value="Valletta"/>
          <xsd:enumeration value="Vienna"/>
          <xsd:enumeration value="Vilnius"/>
          <xsd:enumeration value="Warsaw"/>
          <xsd:enumeration value="Wroclaw"/>
          <xsd:enumeration value="Zagreb"/>
        </xsd:restriction>
      </xsd:simpleType>
    </xsd:element>
    <xsd:element name="COUNTRY" ma:index="15" nillable="true" ma:displayName="Country" ma:format="Dropdown" ma:internalName="COUNTRY">
      <xsd:simpleType>
        <xsd:restriction base="dms:Choice">
          <xsd:enumeration value="Austria"/>
          <xsd:enumeration value="Belgium"/>
          <xsd:enumeration value="Bulgaria"/>
          <xsd:enumeration value="Croatia"/>
          <xsd:enumeration value="Cyprus"/>
          <xsd:enumeration value="Czech Republic"/>
          <xsd:enumeration value="Denmark"/>
          <xsd:enumeration value="Estonia"/>
          <xsd:enumeration value="Finland"/>
          <xsd:enumeration value="France"/>
          <xsd:enumeration value="Germany"/>
          <xsd:enumeration value="Greece"/>
          <xsd:enumeration value="Hungary"/>
          <xsd:enumeration value="Ireland"/>
          <xsd:enumeration value="Italy"/>
          <xsd:enumeration value="Latvia"/>
          <xsd:enumeration value="Lithuania"/>
          <xsd:enumeration value="Luxembourg"/>
          <xsd:enumeration value="Malta"/>
          <xsd:enumeration value="The Netherlands"/>
          <xsd:enumeration value="Poland"/>
          <xsd:enumeration value="Portugal"/>
          <xsd:enumeration value="Romania"/>
          <xsd:enumeration value="Slovakia"/>
          <xsd:enumeration value="Slovenia"/>
          <xsd:enumeration value="Spain"/>
          <xsd:enumeration value="Sweden"/>
          <xsd:enumeration value="UK"/>
        </xsd:restriction>
      </xsd:simpleType>
    </xsd:element>
  </xsd:schema>
  <xsd:schema xmlns:xsd="http://www.w3.org/2001/XMLSchema" xmlns:xs="http://www.w3.org/2001/XMLSchema" xmlns:dms="http://schemas.microsoft.com/office/2006/documentManagement/types" xmlns:pc="http://schemas.microsoft.com/office/infopath/2007/PartnerControls" targetNamespace="e212e0a7-2074-48b2-812a-51eb98b926dc" elementFormDefault="qualified">
    <xsd:import namespace="http://schemas.microsoft.com/office/2006/documentManagement/types"/>
    <xsd:import namespace="http://schemas.microsoft.com/office/infopath/2007/PartnerControls"/>
    <xsd:element name="Links" ma:index="17" nillable="true" ma:displayName="Links" ma:internalName="Links">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9" ma:displayName="Author"/>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ma:index="8" ma:displayName="Subject"/>
        <xsd:element ref="dc:description" minOccurs="0" maxOccurs="1" ma:index="11" ma:displayName="Comments"/>
        <xsd:element name="keywords" minOccurs="0" maxOccurs="1" type="xsd:string" ma:index="10"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EC_Collab_Reference xmlns="E212E0A7-2074-48B2-812A-51EB98B926DC" xsi:nil="true"/>
    <REPRESENTATION xmlns="bc62f654-c02c-4ea5-a775-4f2515869bb7" xsi:nil="true"/>
    <Links xmlns="e212e0a7-2074-48b2-812a-51eb98b926dc" xsi:nil="true"/>
    <EC_Collab_DocumentLanguage xmlns="E212E0A7-2074-48B2-812A-51EB98B926DC">EN</EC_Collab_DocumentLanguage>
    <EC_Collab_Status xmlns="E212E0A7-2074-48B2-812A-51EB98B926DC">Not Started</EC_Collab_Status>
    <COUNTRY xmlns="bc62f654-c02c-4ea5-a775-4f2515869bb7" xsi:nil="true"/>
  </documentManagement>
</p:properties>
</file>

<file path=customXml/itemProps1.xml><?xml version="1.0" encoding="utf-8"?>
<ds:datastoreItem xmlns:ds="http://schemas.openxmlformats.org/officeDocument/2006/customXml" ds:itemID="{49B5059E-4850-4C9E-BD79-6E9DAB73278F}"/>
</file>

<file path=customXml/itemProps2.xml><?xml version="1.0" encoding="utf-8"?>
<ds:datastoreItem xmlns:ds="http://schemas.openxmlformats.org/officeDocument/2006/customXml" ds:itemID="{AF6218C5-F2CD-45E4-9970-D36CF215217C}"/>
</file>

<file path=customXml/itemProps3.xml><?xml version="1.0" encoding="utf-8"?>
<ds:datastoreItem xmlns:ds="http://schemas.openxmlformats.org/officeDocument/2006/customXml" ds:itemID="{34D5A1AF-D30A-4DA9-A48B-790053B9109F}"/>
</file>

<file path=docProps/app.xml><?xml version="1.0" encoding="utf-8"?>
<Properties xmlns="http://schemas.openxmlformats.org/officeDocument/2006/extended-properties" xmlns:vt="http://schemas.openxmlformats.org/officeDocument/2006/docPropsVTypes">
  <Template>blank</Template>
  <TotalTime>14849</TotalTime>
  <Words>2401</Words>
  <Application>Microsoft Office PowerPoint</Application>
  <PresentationFormat>On-screen Show (4:3)</PresentationFormat>
  <Paragraphs>383</Paragraphs>
  <Slides>31</Slides>
  <Notes>31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European Commission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FRANTZIS Panteleimon (COMM-EXT)</dc:creator>
  <cp:lastModifiedBy>MILANOWSKA Justyna (COMM)</cp:lastModifiedBy>
  <cp:revision>633</cp:revision>
  <cp:lastPrinted>2019-05-10T08:49:10Z</cp:lastPrinted>
  <dcterms:created xsi:type="dcterms:W3CDTF">2019-01-09T14:37:30Z</dcterms:created>
  <dcterms:modified xsi:type="dcterms:W3CDTF">2019-05-13T15:40:02Z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0x010100258AA79CEB83498886A3A086811232500065B6A72087986043A9F7CC07B7C6494A</vt:lpwstr>
  </property>
</Properties>
</file>